
<file path=[Content_Types].xml><?xml version="1.0" encoding="utf-8"?>
<Types xmlns="http://schemas.openxmlformats.org/package/2006/content-types">
  <Default Extension="bmp" ContentType="image/bmp"/>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1"/>
  </p:notesMasterIdLst>
  <p:handoutMasterIdLst>
    <p:handoutMasterId r:id="rId22"/>
  </p:handoutMasterIdLst>
  <p:sldIdLst>
    <p:sldId id="299" r:id="rId4"/>
    <p:sldId id="256" r:id="rId5"/>
    <p:sldId id="261" r:id="rId6"/>
    <p:sldId id="300" r:id="rId7"/>
    <p:sldId id="267" r:id="rId8"/>
    <p:sldId id="269" r:id="rId9"/>
    <p:sldId id="268" r:id="rId10"/>
    <p:sldId id="277" r:id="rId11"/>
    <p:sldId id="276" r:id="rId12"/>
    <p:sldId id="281" r:id="rId13"/>
    <p:sldId id="265" r:id="rId14"/>
    <p:sldId id="278" r:id="rId15"/>
    <p:sldId id="282" r:id="rId16"/>
    <p:sldId id="293" r:id="rId17"/>
    <p:sldId id="283" r:id="rId18"/>
    <p:sldId id="301" r:id="rId19"/>
    <p:sldId id="262" r:id="rId20"/>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F8F8"/>
    <a:srgbClr val="179A9D"/>
    <a:srgbClr val="38D4CD"/>
    <a:srgbClr val="16B7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505" autoAdjust="0"/>
  </p:normalViewPr>
  <p:slideViewPr>
    <p:cSldViewPr>
      <p:cViewPr varScale="1">
        <p:scale>
          <a:sx n="107" d="100"/>
          <a:sy n="107" d="100"/>
        </p:scale>
        <p:origin x="778" y="77"/>
      </p:cViewPr>
      <p:guideLst>
        <p:guide orient="horz" pos="1847"/>
        <p:guide pos="2880"/>
      </p:guideLst>
    </p:cSldViewPr>
  </p:slideViewPr>
  <p:notesTextViewPr>
    <p:cViewPr>
      <p:scale>
        <a:sx n="1" d="1"/>
        <a:sy n="1" d="1"/>
      </p:scale>
      <p:origin x="0" y="0"/>
    </p:cViewPr>
  </p:notesTextViewPr>
  <p:notesViewPr>
    <p:cSldViewPr showGuides="1">
      <p:cViewPr varScale="1">
        <p:scale>
          <a:sx n="83" d="100"/>
          <a:sy n="83" d="100"/>
        </p:scale>
        <p:origin x="47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63067592-1177-4A8F-8559-88EAFFFB7C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3C2CF451-70E9-424F-9484-D9CA0DA3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90F118-FDC5-4298-8605-509719EC5E22}" type="datetimeFigureOut">
              <a:rPr lang="ko-KR" altLang="en-US" smtClean="0"/>
              <a:t>2019-07-01</a:t>
            </a:fld>
            <a:endParaRPr lang="ko-KR" altLang="en-US"/>
          </a:p>
        </p:txBody>
      </p:sp>
      <p:sp>
        <p:nvSpPr>
          <p:cNvPr id="4" name="바닥글 개체 틀 3">
            <a:extLst>
              <a:ext uri="{FF2B5EF4-FFF2-40B4-BE49-F238E27FC236}">
                <a16:creationId xmlns:a16="http://schemas.microsoft.com/office/drawing/2014/main" id="{52C3267D-5B5A-47A4-8D84-21A44F0D7B5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2F7C5F71-15FE-429B-AF61-61945D4F24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43CB6F-C11B-40A1-AA17-5337F931B3E0}" type="slidenum">
              <a:rPr lang="ko-KR" altLang="en-US" smtClean="0"/>
              <a:t>‹#›</a:t>
            </a:fld>
            <a:endParaRPr lang="ko-KR" altLang="en-US"/>
          </a:p>
        </p:txBody>
      </p:sp>
    </p:spTree>
    <p:extLst>
      <p:ext uri="{BB962C8B-B14F-4D97-AF65-F5344CB8AC3E}">
        <p14:creationId xmlns:p14="http://schemas.microsoft.com/office/powerpoint/2010/main" val="5073250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8BDEB5-11C8-4FFD-966B-93DB62A96F3D}" type="datetimeFigureOut">
              <a:rPr lang="ko-KR" altLang="en-US" smtClean="0"/>
              <a:t>2019-07-01</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62991A-D88A-415F-AA3F-DF12C52C61BF}" type="slidenum">
              <a:rPr lang="ko-KR" altLang="en-US" smtClean="0"/>
              <a:t>‹#›</a:t>
            </a:fld>
            <a:endParaRPr lang="ko-KR" altLang="en-US"/>
          </a:p>
        </p:txBody>
      </p:sp>
    </p:spTree>
    <p:extLst>
      <p:ext uri="{BB962C8B-B14F-4D97-AF65-F5344CB8AC3E}">
        <p14:creationId xmlns:p14="http://schemas.microsoft.com/office/powerpoint/2010/main" val="360806841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4262991A-D88A-415F-AA3F-DF12C52C61BF}" type="slidenum">
              <a:rPr lang="ko-KR" altLang="en-US" smtClean="0"/>
              <a:t>3</a:t>
            </a:fld>
            <a:endParaRPr lang="ko-KR" altLang="en-US"/>
          </a:p>
        </p:txBody>
      </p:sp>
    </p:spTree>
    <p:extLst>
      <p:ext uri="{BB962C8B-B14F-4D97-AF65-F5344CB8AC3E}">
        <p14:creationId xmlns:p14="http://schemas.microsoft.com/office/powerpoint/2010/main" val="1108586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4262991A-D88A-415F-AA3F-DF12C52C61BF}" type="slidenum">
              <a:rPr lang="ko-KR" altLang="en-US" smtClean="0"/>
              <a:t>4</a:t>
            </a:fld>
            <a:endParaRPr lang="ko-KR" altLang="en-US"/>
          </a:p>
        </p:txBody>
      </p:sp>
    </p:spTree>
    <p:extLst>
      <p:ext uri="{BB962C8B-B14F-4D97-AF65-F5344CB8AC3E}">
        <p14:creationId xmlns:p14="http://schemas.microsoft.com/office/powerpoint/2010/main" val="35873695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09188" y="339502"/>
            <a:ext cx="4450844" cy="1152128"/>
          </a:xfrm>
          <a:prstGeom prst="rect">
            <a:avLst/>
          </a:prstGeom>
        </p:spPr>
        <p:txBody>
          <a:bodyPr anchor="ctr"/>
          <a:lstStyle>
            <a:lvl1pPr marL="0" indent="0" algn="l">
              <a:lnSpc>
                <a:spcPct val="100000"/>
              </a:lnSpc>
              <a:buNone/>
              <a:defRPr sz="3600" b="1" baseline="0">
                <a:solidFill>
                  <a:schemeClr val="bg1"/>
                </a:solidFill>
                <a:latin typeface="+mj-lt"/>
                <a:cs typeface="Arial" pitchFamily="34" charset="0"/>
              </a:defRPr>
            </a:lvl1pPr>
          </a:lstStyle>
          <a:p>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409188" y="1563638"/>
            <a:ext cx="4450844" cy="576064"/>
          </a:xfrm>
          <a:prstGeom prst="rect">
            <a:avLst/>
          </a:prstGeom>
        </p:spPr>
        <p:txBody>
          <a:bodyPr anchor="ctr"/>
          <a:lstStyle>
            <a:lvl1pPr marL="0" indent="0" algn="l">
              <a:lnSpc>
                <a:spcPct val="100000"/>
              </a:lnSpc>
              <a:buNone/>
              <a:defRPr sz="1200" b="0" baseline="0">
                <a:solidFill>
                  <a:schemeClr val="bg1"/>
                </a:solidFill>
                <a:latin typeface="+mn-lt"/>
                <a:cs typeface="Arial" pitchFamily="34" charset="0"/>
              </a:defRPr>
            </a:lvl1pPr>
          </a:lstStyle>
          <a:p>
            <a:pPr>
              <a:spcBef>
                <a:spcPts val="0"/>
              </a:spcBef>
              <a:defRPr/>
            </a:pPr>
            <a:r>
              <a:rPr lang="en-US" altLang="ko-KR" b="1" dirty="0"/>
              <a:t>INSERT THE TITLE </a:t>
            </a:r>
          </a:p>
          <a:p>
            <a:pPr>
              <a:spcBef>
                <a:spcPts val="0"/>
              </a:spcBef>
              <a:defRPr/>
            </a:pPr>
            <a:r>
              <a:rPr lang="en-US" altLang="ko-KR" b="1" dirty="0"/>
              <a:t>OF YOUR PRESENTATION HERE</a:t>
            </a:r>
            <a:endParaRPr lang="en-US" altLang="ko-KR"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267494"/>
            <a:ext cx="2339752" cy="460851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572000" y="267494"/>
            <a:ext cx="4248472" cy="460851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3991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1115616" y="0"/>
            <a:ext cx="2808312"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628954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0" y="1275606"/>
            <a:ext cx="9144000" cy="2592288"/>
          </a:xfrm>
          <a:prstGeom prst="rect">
            <a:avLst/>
          </a:prstGeom>
          <a:solidFill>
            <a:schemeClr val="bg1">
              <a:lumMod val="95000"/>
            </a:schemeClr>
          </a:solidFill>
        </p:spPr>
        <p:txBody>
          <a:bodyPr lIns="900000" anchor="ctr"/>
          <a:lstStyle>
            <a:lvl1pPr marL="0" indent="0" algn="l">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75545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1453549" y="501168"/>
            <a:ext cx="4176000" cy="417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Frame 5"/>
          <p:cNvSpPr/>
          <p:nvPr userDrawn="1"/>
        </p:nvSpPr>
        <p:spPr>
          <a:xfrm rot="2700000">
            <a:off x="1947315" y="994934"/>
            <a:ext cx="3188468" cy="3188468"/>
          </a:xfrm>
          <a:prstGeom prst="frame">
            <a:avLst>
              <a:gd name="adj1" fmla="val 18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Chevron 8"/>
          <p:cNvSpPr/>
          <p:nvPr userDrawn="1"/>
        </p:nvSpPr>
        <p:spPr>
          <a:xfrm rot="10800000">
            <a:off x="906447" y="1455157"/>
            <a:ext cx="1432854" cy="2268009"/>
          </a:xfrm>
          <a:prstGeom prst="chevron">
            <a:avLst>
              <a:gd name="adj" fmla="val 8089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1390518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4835732" cy="3867894"/>
          </a:xfrm>
          <a:custGeom>
            <a:avLst/>
            <a:gdLst>
              <a:gd name="connsiteX0" fmla="*/ 0 w 4788024"/>
              <a:gd name="connsiteY0" fmla="*/ 0 h 3867894"/>
              <a:gd name="connsiteX1" fmla="*/ 4788024 w 4788024"/>
              <a:gd name="connsiteY1" fmla="*/ 0 h 3867894"/>
              <a:gd name="connsiteX2" fmla="*/ 4788024 w 4788024"/>
              <a:gd name="connsiteY2" fmla="*/ 3867894 h 3867894"/>
              <a:gd name="connsiteX3" fmla="*/ 0 w 4788024"/>
              <a:gd name="connsiteY3" fmla="*/ 3867894 h 3867894"/>
              <a:gd name="connsiteX4" fmla="*/ 0 w 4788024"/>
              <a:gd name="connsiteY4" fmla="*/ 0 h 3867894"/>
              <a:gd name="connsiteX0" fmla="*/ 0 w 4788024"/>
              <a:gd name="connsiteY0" fmla="*/ 0 h 3867894"/>
              <a:gd name="connsiteX1" fmla="*/ 4788024 w 4788024"/>
              <a:gd name="connsiteY1" fmla="*/ 0 h 3867894"/>
              <a:gd name="connsiteX2" fmla="*/ 0 w 4788024"/>
              <a:gd name="connsiteY2" fmla="*/ 3867894 h 3867894"/>
              <a:gd name="connsiteX3" fmla="*/ 0 w 4788024"/>
              <a:gd name="connsiteY3" fmla="*/ 0 h 3867894"/>
              <a:gd name="connsiteX0" fmla="*/ 0 w 4835732"/>
              <a:gd name="connsiteY0" fmla="*/ 0 h 3867894"/>
              <a:gd name="connsiteX1" fmla="*/ 4835732 w 4835732"/>
              <a:gd name="connsiteY1" fmla="*/ 0 h 3867894"/>
              <a:gd name="connsiteX2" fmla="*/ 0 w 4835732"/>
              <a:gd name="connsiteY2" fmla="*/ 3867894 h 3867894"/>
              <a:gd name="connsiteX3" fmla="*/ 0 w 4835732"/>
              <a:gd name="connsiteY3" fmla="*/ 0 h 3867894"/>
            </a:gdLst>
            <a:ahLst/>
            <a:cxnLst>
              <a:cxn ang="0">
                <a:pos x="connsiteX0" y="connsiteY0"/>
              </a:cxn>
              <a:cxn ang="0">
                <a:pos x="connsiteX1" y="connsiteY1"/>
              </a:cxn>
              <a:cxn ang="0">
                <a:pos x="connsiteX2" y="connsiteY2"/>
              </a:cxn>
              <a:cxn ang="0">
                <a:pos x="connsiteX3" y="connsiteY3"/>
              </a:cxn>
            </a:cxnLst>
            <a:rect l="l" t="t" r="r" b="b"/>
            <a:pathLst>
              <a:path w="4835732" h="3867894">
                <a:moveTo>
                  <a:pt x="0" y="0"/>
                </a:moveTo>
                <a:lnTo>
                  <a:pt x="4835732" y="0"/>
                </a:lnTo>
                <a:lnTo>
                  <a:pt x="0" y="3867894"/>
                </a:lnTo>
                <a:lnTo>
                  <a:pt x="0" y="0"/>
                </a:ln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268065" y="1243801"/>
            <a:ext cx="4875935" cy="3899699"/>
          </a:xfrm>
          <a:custGeom>
            <a:avLst/>
            <a:gdLst>
              <a:gd name="connsiteX0" fmla="*/ 0 w 4860032"/>
              <a:gd name="connsiteY0" fmla="*/ 0 h 3867894"/>
              <a:gd name="connsiteX1" fmla="*/ 4860032 w 4860032"/>
              <a:gd name="connsiteY1" fmla="*/ 0 h 3867894"/>
              <a:gd name="connsiteX2" fmla="*/ 4860032 w 4860032"/>
              <a:gd name="connsiteY2" fmla="*/ 3867894 h 3867894"/>
              <a:gd name="connsiteX3" fmla="*/ 0 w 4860032"/>
              <a:gd name="connsiteY3" fmla="*/ 3867894 h 3867894"/>
              <a:gd name="connsiteX4" fmla="*/ 0 w 4860032"/>
              <a:gd name="connsiteY4" fmla="*/ 0 h 3867894"/>
              <a:gd name="connsiteX0" fmla="*/ 0 w 4860032"/>
              <a:gd name="connsiteY0" fmla="*/ 3867894 h 3867894"/>
              <a:gd name="connsiteX1" fmla="*/ 4860032 w 4860032"/>
              <a:gd name="connsiteY1" fmla="*/ 0 h 3867894"/>
              <a:gd name="connsiteX2" fmla="*/ 4860032 w 4860032"/>
              <a:gd name="connsiteY2" fmla="*/ 3867894 h 3867894"/>
              <a:gd name="connsiteX3" fmla="*/ 0 w 4860032"/>
              <a:gd name="connsiteY3" fmla="*/ 3867894 h 3867894"/>
              <a:gd name="connsiteX0" fmla="*/ 0 w 4875935"/>
              <a:gd name="connsiteY0" fmla="*/ 3899699 h 3899699"/>
              <a:gd name="connsiteX1" fmla="*/ 4875935 w 4875935"/>
              <a:gd name="connsiteY1" fmla="*/ 0 h 3899699"/>
              <a:gd name="connsiteX2" fmla="*/ 4860032 w 4875935"/>
              <a:gd name="connsiteY2" fmla="*/ 3899699 h 3899699"/>
              <a:gd name="connsiteX3" fmla="*/ 0 w 4875935"/>
              <a:gd name="connsiteY3" fmla="*/ 3899699 h 3899699"/>
              <a:gd name="connsiteX0" fmla="*/ 0 w 4875935"/>
              <a:gd name="connsiteY0" fmla="*/ 3899699 h 3899699"/>
              <a:gd name="connsiteX1" fmla="*/ 4875935 w 4875935"/>
              <a:gd name="connsiteY1" fmla="*/ 0 h 3899699"/>
              <a:gd name="connsiteX2" fmla="*/ 4866610 w 4875935"/>
              <a:gd name="connsiteY2" fmla="*/ 3899699 h 3899699"/>
              <a:gd name="connsiteX3" fmla="*/ 0 w 4875935"/>
              <a:gd name="connsiteY3" fmla="*/ 3899699 h 3899699"/>
            </a:gdLst>
            <a:ahLst/>
            <a:cxnLst>
              <a:cxn ang="0">
                <a:pos x="connsiteX0" y="connsiteY0"/>
              </a:cxn>
              <a:cxn ang="0">
                <a:pos x="connsiteX1" y="connsiteY1"/>
              </a:cxn>
              <a:cxn ang="0">
                <a:pos x="connsiteX2" y="connsiteY2"/>
              </a:cxn>
              <a:cxn ang="0">
                <a:pos x="connsiteX3" y="connsiteY3"/>
              </a:cxn>
            </a:cxnLst>
            <a:rect l="l" t="t" r="r" b="b"/>
            <a:pathLst>
              <a:path w="4875935" h="3899699">
                <a:moveTo>
                  <a:pt x="0" y="3899699"/>
                </a:moveTo>
                <a:lnTo>
                  <a:pt x="4875935" y="0"/>
                </a:lnTo>
                <a:cubicBezTo>
                  <a:pt x="4872827" y="1299900"/>
                  <a:pt x="4869718" y="2599799"/>
                  <a:pt x="4866610" y="3899699"/>
                </a:cubicBezTo>
                <a:lnTo>
                  <a:pt x="0" y="3899699"/>
                </a:ln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852516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3" hasCustomPrompt="1"/>
          </p:nvPr>
        </p:nvSpPr>
        <p:spPr>
          <a:xfrm>
            <a:off x="295997" y="1611681"/>
            <a:ext cx="2791434" cy="19110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058920" y="1611681"/>
            <a:ext cx="2791434" cy="19110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11267"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54287" y="1489421"/>
            <a:ext cx="3035425" cy="30265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3161556" y="1603730"/>
            <a:ext cx="2793972" cy="19110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62783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pic>
        <p:nvPicPr>
          <p:cNvPr id="1026" name="Picture 2" descr="D:\Fullppt\005-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03648" y="2790894"/>
            <a:ext cx="3816424" cy="1941096"/>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2462033" y="3061529"/>
            <a:ext cx="1783531" cy="1308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089023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3042661" y="499869"/>
            <a:ext cx="2520000" cy="252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3" hasCustomPrompt="1"/>
          </p:nvPr>
        </p:nvSpPr>
        <p:spPr>
          <a:xfrm>
            <a:off x="3897690" y="3020149"/>
            <a:ext cx="1664971" cy="16649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4" hasCustomPrompt="1"/>
          </p:nvPr>
        </p:nvSpPr>
        <p:spPr>
          <a:xfrm>
            <a:off x="5564210" y="1354898"/>
            <a:ext cx="1664971" cy="16649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5812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139952" y="2571750"/>
            <a:ext cx="5004048" cy="576064"/>
          </a:xfrm>
          <a:prstGeom prst="rect">
            <a:avLst/>
          </a:prstGeom>
        </p:spPr>
        <p:txBody>
          <a:bodyPr anchor="ctr"/>
          <a:lstStyle>
            <a:lvl1pPr marL="0" indent="0" algn="l">
              <a:buNone/>
              <a:defRPr sz="3600" b="1" baseline="0">
                <a:solidFill>
                  <a:schemeClr val="accent3"/>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39952" y="3147814"/>
            <a:ext cx="5004048" cy="288032"/>
          </a:xfrm>
          <a:prstGeom prst="rect">
            <a:avLst/>
          </a:prstGeom>
        </p:spPr>
        <p:txBody>
          <a:bodyPr anchor="ctr"/>
          <a:lstStyle>
            <a:lvl1pPr marL="0" indent="0" algn="l">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124462"/>
            <a:ext cx="9144000" cy="576063"/>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270052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139952" y="2571750"/>
            <a:ext cx="5004048" cy="576064"/>
          </a:xfrm>
          <a:prstGeom prst="rect">
            <a:avLst/>
          </a:prstGeom>
        </p:spPr>
        <p:txBody>
          <a:bodyPr anchor="ctr"/>
          <a:lstStyle>
            <a:lvl1pPr marL="0" indent="0" algn="l">
              <a:buNone/>
              <a:defRPr sz="3600" b="1" baseline="0">
                <a:solidFill>
                  <a:schemeClr val="accent3"/>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39952" y="3147814"/>
            <a:ext cx="5004048" cy="288032"/>
          </a:xfrm>
          <a:prstGeom prst="rect">
            <a:avLst/>
          </a:prstGeom>
        </p:spPr>
        <p:txBody>
          <a:bodyPr anchor="ctr"/>
          <a:lstStyle>
            <a:lvl1pPr marL="0" indent="0" algn="l">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7240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627784" y="2115319"/>
            <a:ext cx="3888432"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Welcome!!</a:t>
            </a:r>
          </a:p>
        </p:txBody>
      </p:sp>
      <p:sp>
        <p:nvSpPr>
          <p:cNvPr id="4" name="Text Placeholder 9"/>
          <p:cNvSpPr>
            <a:spLocks noGrp="1"/>
          </p:cNvSpPr>
          <p:nvPr>
            <p:ph type="body" sz="quarter" idx="11" hasCustomPrompt="1"/>
          </p:nvPr>
        </p:nvSpPr>
        <p:spPr>
          <a:xfrm>
            <a:off x="2627784" y="2700526"/>
            <a:ext cx="3888136"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181001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547222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63688" y="123478"/>
            <a:ext cx="7380312" cy="576064"/>
          </a:xfrm>
          <a:prstGeom prst="rect">
            <a:avLst/>
          </a:prstGeom>
        </p:spPr>
        <p:txBody>
          <a:bodyPr anchor="ctr"/>
          <a:lstStyle>
            <a:lvl1pPr marL="0" indent="0" algn="l">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63688" y="699542"/>
            <a:ext cx="7380312" cy="288032"/>
          </a:xfrm>
          <a:prstGeom prst="rect">
            <a:avLst/>
          </a:prstGeom>
        </p:spPr>
        <p:txBody>
          <a:bodyPr anchor="ctr"/>
          <a:lstStyle>
            <a:lvl1pPr marL="0" indent="0" algn="l">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035151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
        <p:nvSpPr>
          <p:cNvPr id="4" name="Picture Placeholder 2"/>
          <p:cNvSpPr>
            <a:spLocks noGrp="1"/>
          </p:cNvSpPr>
          <p:nvPr>
            <p:ph type="pic" idx="1" hasCustomPrompt="1"/>
          </p:nvPr>
        </p:nvSpPr>
        <p:spPr>
          <a:xfrm>
            <a:off x="739674" y="1395769"/>
            <a:ext cx="1728192" cy="18002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2539874" y="1395769"/>
            <a:ext cx="1728192" cy="18002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4340074" y="1395769"/>
            <a:ext cx="1728192" cy="18002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6"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1"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2" r:id="rId3"/>
    <p:sldLayoutId id="2147483661" r:id="rId4"/>
    <p:sldLayoutId id="2147483660" r:id="rId5"/>
    <p:sldLayoutId id="2147483655" r:id="rId6"/>
    <p:sldLayoutId id="2147483663" r:id="rId7"/>
    <p:sldLayoutId id="2147483664" r:id="rId8"/>
    <p:sldLayoutId id="2147483666" r:id="rId9"/>
    <p:sldLayoutId id="2147483667" r:id="rId10"/>
    <p:sldLayoutId id="2147483668" r:id="rId11"/>
    <p:sldLayoutId id="2147483665" r:id="rId12"/>
    <p:sldLayoutId id="2147483669" r:id="rId13"/>
    <p:sldLayoutId id="2147483670" r:id="rId14"/>
    <p:sldLayoutId id="2147483656" r:id="rId15"/>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bmp"/><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Project Demo</a:t>
            </a:r>
            <a:endParaRPr lang="ko-KR" altLang="en-US" dirty="0"/>
          </a:p>
        </p:txBody>
      </p:sp>
      <p:sp>
        <p:nvSpPr>
          <p:cNvPr id="3" name="Text Placeholder 2"/>
          <p:cNvSpPr>
            <a:spLocks noGrp="1"/>
          </p:cNvSpPr>
          <p:nvPr>
            <p:ph type="body" sz="quarter" idx="11"/>
          </p:nvPr>
        </p:nvSpPr>
        <p:spPr/>
        <p:txBody>
          <a:bodyPr/>
          <a:lstStyle/>
          <a:p>
            <a:pPr lvl="0"/>
            <a:r>
              <a:rPr lang="en-US" altLang="ko-KR" dirty="0"/>
              <a:t>Customer Profile Bank</a:t>
            </a:r>
          </a:p>
        </p:txBody>
      </p:sp>
      <p:pic>
        <p:nvPicPr>
          <p:cNvPr id="4" name="Picture 3" descr="logo">
            <a:extLst>
              <a:ext uri="{FF2B5EF4-FFF2-40B4-BE49-F238E27FC236}">
                <a16:creationId xmlns:a16="http://schemas.microsoft.com/office/drawing/2014/main" id="{1D98B13B-8FA6-40B6-B346-5FA62458256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1521" y="123478"/>
            <a:ext cx="1800200" cy="1656184"/>
          </a:xfrm>
          <a:prstGeom prst="rect">
            <a:avLst/>
          </a:prstGeom>
          <a:noFill/>
        </p:spPr>
      </p:pic>
      <p:sp>
        <p:nvSpPr>
          <p:cNvPr id="5" name="TextBox 4">
            <a:extLst>
              <a:ext uri="{FF2B5EF4-FFF2-40B4-BE49-F238E27FC236}">
                <a16:creationId xmlns:a16="http://schemas.microsoft.com/office/drawing/2014/main" id="{48123561-01A3-4FE0-8595-41CF9616737B}"/>
              </a:ext>
            </a:extLst>
          </p:cNvPr>
          <p:cNvSpPr txBox="1"/>
          <p:nvPr/>
        </p:nvSpPr>
        <p:spPr>
          <a:xfrm>
            <a:off x="6012160" y="771550"/>
            <a:ext cx="3024335" cy="1477328"/>
          </a:xfrm>
          <a:prstGeom prst="rect">
            <a:avLst/>
          </a:prstGeom>
          <a:noFill/>
        </p:spPr>
        <p:txBody>
          <a:bodyPr wrap="square" rtlCol="0">
            <a:spAutoFit/>
          </a:bodyPr>
          <a:lstStyle/>
          <a:p>
            <a:pPr algn="r" rtl="1"/>
            <a:r>
              <a:rPr lang="ar-SY" dirty="0">
                <a:solidFill>
                  <a:schemeClr val="accent3">
                    <a:lumMod val="75000"/>
                  </a:schemeClr>
                </a:solidFill>
              </a:rPr>
              <a:t>الجمهورية العربية السورية</a:t>
            </a:r>
          </a:p>
          <a:p>
            <a:pPr algn="r" rtl="1"/>
            <a:r>
              <a:rPr lang="ar-SY" dirty="0">
                <a:solidFill>
                  <a:schemeClr val="accent3">
                    <a:lumMod val="75000"/>
                  </a:schemeClr>
                </a:solidFill>
              </a:rPr>
              <a:t>جامعة دمشق   </a:t>
            </a:r>
            <a:endParaRPr lang="en-US" dirty="0">
              <a:solidFill>
                <a:schemeClr val="accent3">
                  <a:lumMod val="75000"/>
                </a:schemeClr>
              </a:solidFill>
            </a:endParaRPr>
          </a:p>
          <a:p>
            <a:pPr algn="r" rtl="1"/>
            <a:r>
              <a:rPr lang="ar-SY" dirty="0">
                <a:solidFill>
                  <a:schemeClr val="accent3">
                    <a:lumMod val="75000"/>
                  </a:schemeClr>
                </a:solidFill>
              </a:rPr>
              <a:t>كلية الهندسة المعلوماتية</a:t>
            </a:r>
            <a:endParaRPr lang="en-US" dirty="0">
              <a:solidFill>
                <a:schemeClr val="accent3">
                  <a:lumMod val="75000"/>
                </a:schemeClr>
              </a:solidFill>
            </a:endParaRPr>
          </a:p>
          <a:p>
            <a:pPr algn="r" rtl="1"/>
            <a:r>
              <a:rPr lang="ar-SY" dirty="0">
                <a:solidFill>
                  <a:schemeClr val="accent3">
                    <a:lumMod val="75000"/>
                  </a:schemeClr>
                </a:solidFill>
              </a:rPr>
              <a:t>قسم هندسة البرمجيات ونظم المعلومات</a:t>
            </a:r>
            <a:endParaRPr lang="en-US" dirty="0">
              <a:solidFill>
                <a:schemeClr val="accent3">
                  <a:lumMod val="75000"/>
                </a:schemeClr>
              </a:solidFill>
            </a:endParaRPr>
          </a:p>
          <a:p>
            <a:pPr algn="r" rtl="1"/>
            <a:endParaRPr lang="en-US" dirty="0"/>
          </a:p>
        </p:txBody>
      </p:sp>
    </p:spTree>
    <p:extLst>
      <p:ext uri="{BB962C8B-B14F-4D97-AF65-F5344CB8AC3E}">
        <p14:creationId xmlns:p14="http://schemas.microsoft.com/office/powerpoint/2010/main" val="2402473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p:cNvSpPr txBox="1">
            <a:spLocks/>
          </p:cNvSpPr>
          <p:nvPr/>
        </p:nvSpPr>
        <p:spPr>
          <a:xfrm>
            <a:off x="891192" y="3219822"/>
            <a:ext cx="2808312" cy="158417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2800" b="1" dirty="0">
                <a:solidFill>
                  <a:schemeClr val="bg1"/>
                </a:solidFill>
                <a:latin typeface="+mj-lt"/>
                <a:cs typeface="Arial" pitchFamily="34" charset="0"/>
              </a:rPr>
              <a:t>Problem Description</a:t>
            </a:r>
            <a:endParaRPr lang="ko-KR" altLang="en-US" sz="2800" b="1" dirty="0">
              <a:solidFill>
                <a:schemeClr val="bg1"/>
              </a:solidFill>
              <a:latin typeface="+mj-lt"/>
              <a:cs typeface="Arial" pitchFamily="34" charset="0"/>
            </a:endParaRPr>
          </a:p>
        </p:txBody>
      </p:sp>
      <p:grpSp>
        <p:nvGrpSpPr>
          <p:cNvPr id="15" name="Group 14"/>
          <p:cNvGrpSpPr/>
          <p:nvPr/>
        </p:nvGrpSpPr>
        <p:grpSpPr>
          <a:xfrm>
            <a:off x="4211960" y="483518"/>
            <a:ext cx="3096344" cy="1960396"/>
            <a:chOff x="467544" y="1233581"/>
            <a:chExt cx="3240360" cy="1960396"/>
          </a:xfrm>
        </p:grpSpPr>
        <p:sp>
          <p:nvSpPr>
            <p:cNvPr id="16" name="TextBox 15"/>
            <p:cNvSpPr txBox="1"/>
            <p:nvPr/>
          </p:nvSpPr>
          <p:spPr>
            <a:xfrm>
              <a:off x="467544" y="1473826"/>
              <a:ext cx="3240360" cy="1720151"/>
            </a:xfrm>
            <a:prstGeom prst="rect">
              <a:avLst/>
            </a:prstGeom>
            <a:noFill/>
          </p:spPr>
          <p:txBody>
            <a:bodyPr wrap="square" rtlCol="0">
              <a:spAutoFit/>
            </a:bodyPr>
            <a:lstStyle/>
            <a:p>
              <a:pPr>
                <a:lnSpc>
                  <a:spcPct val="150000"/>
                </a:lnSpc>
              </a:pPr>
              <a:r>
                <a:rPr lang="en-US" altLang="ko-KR" sz="1200" dirty="0">
                  <a:solidFill>
                    <a:schemeClr val="bg1"/>
                  </a:solidFill>
                  <a:cs typeface="Arial" pitchFamily="34" charset="0"/>
                </a:rPr>
                <a:t>Company security procedures are manual. This entails that human identity identification is done through the usage of service identity cards, national registration cards, driving license or travelling passports for guests.</a:t>
              </a:r>
            </a:p>
          </p:txBody>
        </p:sp>
        <p:sp>
          <p:nvSpPr>
            <p:cNvPr id="17" name="TextBox 16"/>
            <p:cNvSpPr txBox="1"/>
            <p:nvPr/>
          </p:nvSpPr>
          <p:spPr>
            <a:xfrm>
              <a:off x="467544" y="1233581"/>
              <a:ext cx="3240360" cy="307777"/>
            </a:xfrm>
            <a:prstGeom prst="rect">
              <a:avLst/>
            </a:prstGeom>
            <a:noFill/>
          </p:spPr>
          <p:txBody>
            <a:bodyPr wrap="square" rtlCol="0">
              <a:spAutoFit/>
            </a:bodyPr>
            <a:lstStyle/>
            <a:p>
              <a:r>
                <a:rPr lang="en-US" altLang="ko-KR" sz="1400" b="1" dirty="0">
                  <a:solidFill>
                    <a:schemeClr val="bg1"/>
                  </a:solidFill>
                  <a:cs typeface="Arial" pitchFamily="34" charset="0"/>
                </a:rPr>
                <a:t>Security Issues</a:t>
              </a:r>
              <a:endParaRPr lang="ko-KR" altLang="en-US" sz="1400" b="1" dirty="0">
                <a:solidFill>
                  <a:schemeClr val="bg1"/>
                </a:solidFill>
                <a:cs typeface="Arial" pitchFamily="34" charset="0"/>
              </a:endParaRPr>
            </a:p>
          </p:txBody>
        </p:sp>
      </p:grpSp>
      <p:pic>
        <p:nvPicPr>
          <p:cNvPr id="4" name="Picture Placeholder 3" descr="A picture containing toy, doll&#10;&#10;Description automatically generated">
            <a:extLst>
              <a:ext uri="{FF2B5EF4-FFF2-40B4-BE49-F238E27FC236}">
                <a16:creationId xmlns:a16="http://schemas.microsoft.com/office/drawing/2014/main" id="{7AC7038C-BAB3-40FB-9563-0D4910C1666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013" b="10013"/>
          <a:stretch>
            <a:fillRect/>
          </a:stretch>
        </p:blipFill>
        <p:spPr/>
      </p:pic>
      <p:pic>
        <p:nvPicPr>
          <p:cNvPr id="7" name="Picture Placeholder 6" descr="A picture containing person, indoor, man&#10;&#10;Description automatically generated">
            <a:extLst>
              <a:ext uri="{FF2B5EF4-FFF2-40B4-BE49-F238E27FC236}">
                <a16:creationId xmlns:a16="http://schemas.microsoft.com/office/drawing/2014/main" id="{65258129-339E-42FF-898F-63638F68AE7A}"/>
              </a:ext>
            </a:extLst>
          </p:cNvPr>
          <p:cNvPicPr>
            <a:picLocks noGrp="1" noChangeAspect="1"/>
          </p:cNvPicPr>
          <p:nvPr>
            <p:ph type="pic" idx="10"/>
          </p:nvPr>
        </p:nvPicPr>
        <p:blipFill>
          <a:blip r:embed="rId3" cstate="print">
            <a:extLst>
              <a:ext uri="{28A0092B-C50C-407E-A947-70E740481C1C}">
                <a14:useLocalDpi xmlns:a14="http://schemas.microsoft.com/office/drawing/2010/main" val="0"/>
              </a:ext>
            </a:extLst>
          </a:blip>
          <a:srcRect t="8825" b="8825"/>
          <a:stretch>
            <a:fillRect/>
          </a:stretch>
        </p:blipFill>
        <p:spPr/>
      </p:pic>
    </p:spTree>
    <p:extLst>
      <p:ext uri="{BB962C8B-B14F-4D97-AF65-F5344CB8AC3E}">
        <p14:creationId xmlns:p14="http://schemas.microsoft.com/office/powerpoint/2010/main" val="3384595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System requirements</a:t>
            </a:r>
          </a:p>
        </p:txBody>
      </p:sp>
      <p:sp>
        <p:nvSpPr>
          <p:cNvPr id="3" name="Text Placeholder 2"/>
          <p:cNvSpPr>
            <a:spLocks noGrp="1"/>
          </p:cNvSpPr>
          <p:nvPr>
            <p:ph type="body" sz="quarter" idx="11"/>
          </p:nvPr>
        </p:nvSpPr>
        <p:spPr/>
        <p:txBody>
          <a:bodyPr/>
          <a:lstStyle/>
          <a:p>
            <a:pPr lvl="0"/>
            <a:r>
              <a:rPr lang="en-US" altLang="ko-KR" dirty="0"/>
              <a:t>Functional and Nonfunctional</a:t>
            </a:r>
          </a:p>
        </p:txBody>
      </p:sp>
      <p:grpSp>
        <p:nvGrpSpPr>
          <p:cNvPr id="140" name="Group 139"/>
          <p:cNvGrpSpPr/>
          <p:nvPr/>
        </p:nvGrpSpPr>
        <p:grpSpPr>
          <a:xfrm>
            <a:off x="2051720" y="2285599"/>
            <a:ext cx="4968552" cy="2527086"/>
            <a:chOff x="2051720" y="2273542"/>
            <a:chExt cx="4968552" cy="2527086"/>
          </a:xfrm>
        </p:grpSpPr>
        <p:pic>
          <p:nvPicPr>
            <p:cNvPr id="86" name="Picture 3" descr="D:\Fullppt\005-PNG이미지\노트북.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273542"/>
              <a:ext cx="4968552" cy="2527086"/>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3419872" y="2628899"/>
              <a:ext cx="2333228" cy="1704561"/>
            </a:xfrm>
            <a:prstGeom prst="rect">
              <a:avLst/>
            </a:prstGeom>
            <a:solidFill>
              <a:srgbClr val="179A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90" name="Oval 89"/>
          <p:cNvSpPr/>
          <p:nvPr/>
        </p:nvSpPr>
        <p:spPr>
          <a:xfrm rot="-900000">
            <a:off x="5667244" y="1611266"/>
            <a:ext cx="342784" cy="51201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92" name="Rectangle 91"/>
          <p:cNvSpPr/>
          <p:nvPr/>
        </p:nvSpPr>
        <p:spPr>
          <a:xfrm rot="900000">
            <a:off x="4164984" y="1873770"/>
            <a:ext cx="219672" cy="499885"/>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4" name="Rectangle 91"/>
          <p:cNvSpPr/>
          <p:nvPr/>
        </p:nvSpPr>
        <p:spPr>
          <a:xfrm rot="-900000">
            <a:off x="3377973" y="1464932"/>
            <a:ext cx="219672" cy="499885"/>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5" name="Oval 89"/>
          <p:cNvSpPr/>
          <p:nvPr/>
        </p:nvSpPr>
        <p:spPr>
          <a:xfrm>
            <a:off x="3712481" y="1904764"/>
            <a:ext cx="342784" cy="51201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96" name="Oval 89"/>
          <p:cNvSpPr/>
          <p:nvPr/>
        </p:nvSpPr>
        <p:spPr>
          <a:xfrm rot="-900000">
            <a:off x="2888440" y="2046159"/>
            <a:ext cx="342784" cy="51201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97" name="Rectangle 91"/>
          <p:cNvSpPr/>
          <p:nvPr/>
        </p:nvSpPr>
        <p:spPr>
          <a:xfrm rot="900000">
            <a:off x="4755173" y="3129895"/>
            <a:ext cx="219672" cy="499885"/>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8" name="Rectangle 91"/>
          <p:cNvSpPr/>
          <p:nvPr/>
        </p:nvSpPr>
        <p:spPr>
          <a:xfrm>
            <a:off x="5062229" y="1871651"/>
            <a:ext cx="219672" cy="499885"/>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9" name="Oval 89"/>
          <p:cNvSpPr/>
          <p:nvPr/>
        </p:nvSpPr>
        <p:spPr>
          <a:xfrm rot="-900000">
            <a:off x="4279429" y="3574175"/>
            <a:ext cx="342784" cy="51201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00" name="Oval 89"/>
          <p:cNvSpPr/>
          <p:nvPr/>
        </p:nvSpPr>
        <p:spPr>
          <a:xfrm>
            <a:off x="5644384" y="2215150"/>
            <a:ext cx="178412" cy="266495"/>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01" name="Rectangle 91"/>
          <p:cNvSpPr/>
          <p:nvPr/>
        </p:nvSpPr>
        <p:spPr>
          <a:xfrm rot="-900000">
            <a:off x="3259857" y="2897829"/>
            <a:ext cx="114335" cy="260180"/>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2" name="Rectangle 91"/>
          <p:cNvSpPr/>
          <p:nvPr/>
        </p:nvSpPr>
        <p:spPr>
          <a:xfrm rot="-900000">
            <a:off x="5164325" y="3129965"/>
            <a:ext cx="114335" cy="260180"/>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3" name="Oval 89"/>
          <p:cNvSpPr/>
          <p:nvPr/>
        </p:nvSpPr>
        <p:spPr>
          <a:xfrm>
            <a:off x="3585263" y="2536876"/>
            <a:ext cx="178412" cy="266495"/>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04" name="Oval 89"/>
          <p:cNvSpPr/>
          <p:nvPr/>
        </p:nvSpPr>
        <p:spPr>
          <a:xfrm rot="900000">
            <a:off x="3585263" y="2536876"/>
            <a:ext cx="178412" cy="266495"/>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05" name="Rectangle 91"/>
          <p:cNvSpPr/>
          <p:nvPr/>
        </p:nvSpPr>
        <p:spPr>
          <a:xfrm>
            <a:off x="4051066" y="2532706"/>
            <a:ext cx="114335" cy="260180"/>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6" name="Rectangle 91"/>
          <p:cNvSpPr/>
          <p:nvPr/>
        </p:nvSpPr>
        <p:spPr>
          <a:xfrm>
            <a:off x="4523645" y="2221465"/>
            <a:ext cx="114335" cy="260180"/>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7" name="Oval 89"/>
          <p:cNvSpPr/>
          <p:nvPr/>
        </p:nvSpPr>
        <p:spPr>
          <a:xfrm>
            <a:off x="5205168" y="3497803"/>
            <a:ext cx="178412" cy="266495"/>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08" name="Oval 89"/>
          <p:cNvSpPr/>
          <p:nvPr/>
        </p:nvSpPr>
        <p:spPr>
          <a:xfrm rot="-900000">
            <a:off x="5926468" y="2419236"/>
            <a:ext cx="178412" cy="266495"/>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09" name="Rectangle 91"/>
          <p:cNvSpPr/>
          <p:nvPr/>
        </p:nvSpPr>
        <p:spPr>
          <a:xfrm>
            <a:off x="5627398" y="2707416"/>
            <a:ext cx="114335" cy="260180"/>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0" name="Rectangle 91"/>
          <p:cNvSpPr/>
          <p:nvPr/>
        </p:nvSpPr>
        <p:spPr>
          <a:xfrm rot="-900000">
            <a:off x="3273815" y="1889586"/>
            <a:ext cx="114335" cy="260180"/>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1" name="Oval 89"/>
          <p:cNvSpPr/>
          <p:nvPr/>
        </p:nvSpPr>
        <p:spPr>
          <a:xfrm>
            <a:off x="5115962" y="2650156"/>
            <a:ext cx="178412" cy="266495"/>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12" name="Oval 89"/>
          <p:cNvSpPr/>
          <p:nvPr/>
        </p:nvSpPr>
        <p:spPr>
          <a:xfrm>
            <a:off x="3820140" y="3355772"/>
            <a:ext cx="127467" cy="19039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13" name="Rectangle 91"/>
          <p:cNvSpPr/>
          <p:nvPr/>
        </p:nvSpPr>
        <p:spPr>
          <a:xfrm>
            <a:off x="4052983" y="3348039"/>
            <a:ext cx="81687" cy="185886"/>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4" name="Rectangle 91"/>
          <p:cNvSpPr/>
          <p:nvPr/>
        </p:nvSpPr>
        <p:spPr>
          <a:xfrm rot="900000">
            <a:off x="4828445" y="2526265"/>
            <a:ext cx="81687" cy="185886"/>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5" name="Oval 89"/>
          <p:cNvSpPr/>
          <p:nvPr/>
        </p:nvSpPr>
        <p:spPr>
          <a:xfrm rot="-900000">
            <a:off x="3986824" y="2850757"/>
            <a:ext cx="127467" cy="19039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16" name="Oval 89"/>
          <p:cNvSpPr/>
          <p:nvPr/>
        </p:nvSpPr>
        <p:spPr>
          <a:xfrm>
            <a:off x="4566759" y="3189440"/>
            <a:ext cx="127467" cy="19039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17" name="Rectangle 91"/>
          <p:cNvSpPr/>
          <p:nvPr/>
        </p:nvSpPr>
        <p:spPr>
          <a:xfrm>
            <a:off x="4339979" y="2926133"/>
            <a:ext cx="81687" cy="185886"/>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8" name="Rectangle 91"/>
          <p:cNvSpPr/>
          <p:nvPr/>
        </p:nvSpPr>
        <p:spPr>
          <a:xfrm>
            <a:off x="5164325" y="1562473"/>
            <a:ext cx="81687" cy="185886"/>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9" name="Oval 89"/>
          <p:cNvSpPr/>
          <p:nvPr/>
        </p:nvSpPr>
        <p:spPr>
          <a:xfrm>
            <a:off x="3986826" y="1566644"/>
            <a:ext cx="127467" cy="19039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20" name="Oval 89"/>
          <p:cNvSpPr/>
          <p:nvPr/>
        </p:nvSpPr>
        <p:spPr>
          <a:xfrm>
            <a:off x="3795123" y="1445020"/>
            <a:ext cx="127467" cy="19039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21" name="Rectangle 91"/>
          <p:cNvSpPr/>
          <p:nvPr/>
        </p:nvSpPr>
        <p:spPr>
          <a:xfrm rot="-900000">
            <a:off x="4333080" y="1551909"/>
            <a:ext cx="81687" cy="185886"/>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2" name="Rectangle 91"/>
          <p:cNvSpPr/>
          <p:nvPr/>
        </p:nvSpPr>
        <p:spPr>
          <a:xfrm>
            <a:off x="4437249" y="1354333"/>
            <a:ext cx="81687" cy="185886"/>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3" name="Oval 89"/>
          <p:cNvSpPr/>
          <p:nvPr/>
        </p:nvSpPr>
        <p:spPr>
          <a:xfrm>
            <a:off x="4870479" y="1835387"/>
            <a:ext cx="127467" cy="19039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24" name="Oval 89"/>
          <p:cNvSpPr/>
          <p:nvPr/>
        </p:nvSpPr>
        <p:spPr>
          <a:xfrm>
            <a:off x="4139226" y="1719046"/>
            <a:ext cx="68135" cy="101774"/>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25" name="Rectangle 91"/>
          <p:cNvSpPr/>
          <p:nvPr/>
        </p:nvSpPr>
        <p:spPr>
          <a:xfrm rot="-900000">
            <a:off x="4605029" y="1714875"/>
            <a:ext cx="45719" cy="104038"/>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6" name="Rectangle 91"/>
          <p:cNvSpPr/>
          <p:nvPr/>
        </p:nvSpPr>
        <p:spPr>
          <a:xfrm rot="900000">
            <a:off x="5469125" y="1867275"/>
            <a:ext cx="45719" cy="104038"/>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7" name="Oval 89"/>
          <p:cNvSpPr/>
          <p:nvPr/>
        </p:nvSpPr>
        <p:spPr>
          <a:xfrm rot="900000">
            <a:off x="4384494" y="3358802"/>
            <a:ext cx="68135" cy="101774"/>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28" name="Oval 89"/>
          <p:cNvSpPr/>
          <p:nvPr/>
        </p:nvSpPr>
        <p:spPr>
          <a:xfrm>
            <a:off x="4585931" y="2681630"/>
            <a:ext cx="68135" cy="101774"/>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29" name="Rectangle 91"/>
          <p:cNvSpPr/>
          <p:nvPr/>
        </p:nvSpPr>
        <p:spPr>
          <a:xfrm rot="-900000">
            <a:off x="4833927" y="2156470"/>
            <a:ext cx="45719" cy="104038"/>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0" name="Rectangle 91"/>
          <p:cNvSpPr/>
          <p:nvPr/>
        </p:nvSpPr>
        <p:spPr>
          <a:xfrm>
            <a:off x="5621525" y="2019676"/>
            <a:ext cx="45719" cy="104038"/>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1" name="Oval 89"/>
          <p:cNvSpPr/>
          <p:nvPr/>
        </p:nvSpPr>
        <p:spPr>
          <a:xfrm rot="900000">
            <a:off x="4619999" y="2011605"/>
            <a:ext cx="68135" cy="101774"/>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32" name="Oval 89"/>
          <p:cNvSpPr/>
          <p:nvPr/>
        </p:nvSpPr>
        <p:spPr>
          <a:xfrm>
            <a:off x="5516353" y="3446864"/>
            <a:ext cx="68135" cy="101774"/>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33" name="Rectangle 91"/>
          <p:cNvSpPr/>
          <p:nvPr/>
        </p:nvSpPr>
        <p:spPr>
          <a:xfrm>
            <a:off x="3598317" y="2887442"/>
            <a:ext cx="45719" cy="104038"/>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4" name="Rectangle 91"/>
          <p:cNvSpPr/>
          <p:nvPr/>
        </p:nvSpPr>
        <p:spPr>
          <a:xfrm rot="900000">
            <a:off x="5316725" y="2269827"/>
            <a:ext cx="45719" cy="104038"/>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5" name="Oval 89"/>
          <p:cNvSpPr/>
          <p:nvPr/>
        </p:nvSpPr>
        <p:spPr>
          <a:xfrm>
            <a:off x="4596426" y="2176248"/>
            <a:ext cx="68135" cy="101774"/>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36" name="Oval 89"/>
          <p:cNvSpPr/>
          <p:nvPr/>
        </p:nvSpPr>
        <p:spPr>
          <a:xfrm>
            <a:off x="4596426" y="2176249"/>
            <a:ext cx="68135" cy="101774"/>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37" name="Rectangle 91"/>
          <p:cNvSpPr/>
          <p:nvPr/>
        </p:nvSpPr>
        <p:spPr>
          <a:xfrm>
            <a:off x="5062229" y="2172078"/>
            <a:ext cx="45719" cy="104038"/>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8" name="Rectangle 91"/>
          <p:cNvSpPr/>
          <p:nvPr/>
        </p:nvSpPr>
        <p:spPr>
          <a:xfrm rot="-900000">
            <a:off x="5357568" y="2639978"/>
            <a:ext cx="45719" cy="104038"/>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9" name="Oval 89"/>
          <p:cNvSpPr/>
          <p:nvPr/>
        </p:nvSpPr>
        <p:spPr>
          <a:xfrm rot="900000">
            <a:off x="4346756" y="2552484"/>
            <a:ext cx="68135" cy="101774"/>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41" name="Oval 89"/>
          <p:cNvSpPr/>
          <p:nvPr/>
        </p:nvSpPr>
        <p:spPr>
          <a:xfrm rot="900000">
            <a:off x="4861045" y="1202856"/>
            <a:ext cx="342784" cy="51201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42" name="Oval 89"/>
          <p:cNvSpPr/>
          <p:nvPr/>
        </p:nvSpPr>
        <p:spPr>
          <a:xfrm rot="-900000">
            <a:off x="5562198" y="3028630"/>
            <a:ext cx="342784" cy="51201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43" name="Rectangle 91"/>
          <p:cNvSpPr/>
          <p:nvPr/>
        </p:nvSpPr>
        <p:spPr>
          <a:xfrm rot="-900000">
            <a:off x="5050781" y="3732095"/>
            <a:ext cx="114335" cy="260180"/>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4" name="Oval 89"/>
          <p:cNvSpPr/>
          <p:nvPr/>
        </p:nvSpPr>
        <p:spPr>
          <a:xfrm rot="900000">
            <a:off x="3119082" y="3277783"/>
            <a:ext cx="178412" cy="266495"/>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45" name="Rectangle 91"/>
          <p:cNvSpPr/>
          <p:nvPr/>
        </p:nvSpPr>
        <p:spPr>
          <a:xfrm>
            <a:off x="3519108" y="3168373"/>
            <a:ext cx="114335" cy="260180"/>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6" name="Oval 89"/>
          <p:cNvSpPr/>
          <p:nvPr/>
        </p:nvSpPr>
        <p:spPr>
          <a:xfrm rot="-900000">
            <a:off x="3576282" y="3734984"/>
            <a:ext cx="127467" cy="19039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47" name="Oval 89"/>
          <p:cNvSpPr/>
          <p:nvPr/>
        </p:nvSpPr>
        <p:spPr>
          <a:xfrm>
            <a:off x="3520645" y="2307552"/>
            <a:ext cx="127467" cy="19039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49" name="Rectangle 91"/>
          <p:cNvSpPr/>
          <p:nvPr/>
        </p:nvSpPr>
        <p:spPr>
          <a:xfrm>
            <a:off x="3906763" y="3628789"/>
            <a:ext cx="81687" cy="185886"/>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0" name="Oval 89"/>
          <p:cNvSpPr/>
          <p:nvPr/>
        </p:nvSpPr>
        <p:spPr>
          <a:xfrm>
            <a:off x="4732036" y="3773780"/>
            <a:ext cx="178412" cy="266495"/>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51" name="Oval 89"/>
          <p:cNvSpPr/>
          <p:nvPr/>
        </p:nvSpPr>
        <p:spPr>
          <a:xfrm>
            <a:off x="4756877" y="2792886"/>
            <a:ext cx="178412" cy="266495"/>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52" name="Rectangle 91"/>
          <p:cNvSpPr/>
          <p:nvPr/>
        </p:nvSpPr>
        <p:spPr>
          <a:xfrm rot="900000">
            <a:off x="3060359" y="1104390"/>
            <a:ext cx="219672" cy="499885"/>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3" name="Oval 89"/>
          <p:cNvSpPr/>
          <p:nvPr/>
        </p:nvSpPr>
        <p:spPr>
          <a:xfrm>
            <a:off x="3997195" y="1003125"/>
            <a:ext cx="342784" cy="51201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54" name="Rectangle 91"/>
          <p:cNvSpPr/>
          <p:nvPr/>
        </p:nvSpPr>
        <p:spPr>
          <a:xfrm rot="-900000">
            <a:off x="6227796" y="3405611"/>
            <a:ext cx="114335" cy="260180"/>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5" name="Rectangle 91"/>
          <p:cNvSpPr/>
          <p:nvPr/>
        </p:nvSpPr>
        <p:spPr>
          <a:xfrm rot="-900000">
            <a:off x="6613676" y="1996617"/>
            <a:ext cx="114335" cy="260180"/>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6" name="Oval 89"/>
          <p:cNvSpPr/>
          <p:nvPr/>
        </p:nvSpPr>
        <p:spPr>
          <a:xfrm rot="-900000">
            <a:off x="6072594" y="3689406"/>
            <a:ext cx="127467" cy="19039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57" name="Oval 89"/>
          <p:cNvSpPr/>
          <p:nvPr/>
        </p:nvSpPr>
        <p:spPr>
          <a:xfrm>
            <a:off x="3688313" y="1259134"/>
            <a:ext cx="127467" cy="19039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58" name="Oval 89"/>
          <p:cNvSpPr/>
          <p:nvPr/>
        </p:nvSpPr>
        <p:spPr>
          <a:xfrm>
            <a:off x="6497851" y="3024402"/>
            <a:ext cx="127467" cy="19039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59" name="Oval 89"/>
          <p:cNvSpPr/>
          <p:nvPr/>
        </p:nvSpPr>
        <p:spPr>
          <a:xfrm>
            <a:off x="6559149" y="2544107"/>
            <a:ext cx="127467" cy="19039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61" name="Rectangle 91"/>
          <p:cNvSpPr/>
          <p:nvPr/>
        </p:nvSpPr>
        <p:spPr>
          <a:xfrm rot="-900000">
            <a:off x="2968206" y="2603164"/>
            <a:ext cx="114335" cy="260180"/>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2" name="Rectangle 91"/>
          <p:cNvSpPr/>
          <p:nvPr/>
        </p:nvSpPr>
        <p:spPr>
          <a:xfrm rot="900000">
            <a:off x="5406108" y="1119716"/>
            <a:ext cx="219672" cy="499885"/>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3" name="Oval 89"/>
          <p:cNvSpPr/>
          <p:nvPr/>
        </p:nvSpPr>
        <p:spPr>
          <a:xfrm>
            <a:off x="6043672" y="2006310"/>
            <a:ext cx="342784" cy="51201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64" name="Rectangle 91"/>
          <p:cNvSpPr/>
          <p:nvPr/>
        </p:nvSpPr>
        <p:spPr>
          <a:xfrm rot="900000">
            <a:off x="6104620" y="1449661"/>
            <a:ext cx="219672" cy="499885"/>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5" name="Oval 89"/>
          <p:cNvSpPr/>
          <p:nvPr/>
        </p:nvSpPr>
        <p:spPr>
          <a:xfrm>
            <a:off x="6082543" y="2832924"/>
            <a:ext cx="342784" cy="51201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66" name="Oval 89"/>
          <p:cNvSpPr/>
          <p:nvPr/>
        </p:nvSpPr>
        <p:spPr>
          <a:xfrm>
            <a:off x="2936484" y="1729010"/>
            <a:ext cx="127467" cy="19039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67" name="Oval 89"/>
          <p:cNvSpPr/>
          <p:nvPr/>
        </p:nvSpPr>
        <p:spPr>
          <a:xfrm>
            <a:off x="6310119" y="2617845"/>
            <a:ext cx="127467" cy="19039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68" name="Oval 89"/>
          <p:cNvSpPr/>
          <p:nvPr/>
        </p:nvSpPr>
        <p:spPr>
          <a:xfrm>
            <a:off x="4700144" y="1102414"/>
            <a:ext cx="127467" cy="19039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69" name="Oval 89"/>
          <p:cNvSpPr/>
          <p:nvPr/>
        </p:nvSpPr>
        <p:spPr>
          <a:xfrm>
            <a:off x="5735776" y="3678581"/>
            <a:ext cx="127467" cy="19039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70" name="Oval 89"/>
          <p:cNvSpPr/>
          <p:nvPr/>
        </p:nvSpPr>
        <p:spPr>
          <a:xfrm>
            <a:off x="5979938" y="3446864"/>
            <a:ext cx="127467" cy="19039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71" name="Oval 89"/>
          <p:cNvSpPr/>
          <p:nvPr/>
        </p:nvSpPr>
        <p:spPr>
          <a:xfrm>
            <a:off x="2780198" y="3027919"/>
            <a:ext cx="127467" cy="19039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72" name="Rectangle 91"/>
          <p:cNvSpPr/>
          <p:nvPr/>
        </p:nvSpPr>
        <p:spPr>
          <a:xfrm rot="900000">
            <a:off x="2428849" y="2803314"/>
            <a:ext cx="219672" cy="499885"/>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4" name="Oval 89"/>
          <p:cNvSpPr/>
          <p:nvPr/>
        </p:nvSpPr>
        <p:spPr>
          <a:xfrm>
            <a:off x="2787303" y="3398037"/>
            <a:ext cx="127467" cy="19039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75" name="Rectangle 91"/>
          <p:cNvSpPr/>
          <p:nvPr/>
        </p:nvSpPr>
        <p:spPr>
          <a:xfrm rot="900000">
            <a:off x="2826647" y="3596196"/>
            <a:ext cx="219672" cy="499885"/>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6" name="Rectangle 91"/>
          <p:cNvSpPr/>
          <p:nvPr/>
        </p:nvSpPr>
        <p:spPr>
          <a:xfrm rot="-900000">
            <a:off x="2592781" y="1943742"/>
            <a:ext cx="114335" cy="260180"/>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7" name="Oval 89"/>
          <p:cNvSpPr/>
          <p:nvPr/>
        </p:nvSpPr>
        <p:spPr>
          <a:xfrm>
            <a:off x="2538254" y="2491232"/>
            <a:ext cx="127467" cy="19039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78" name="Rectangle 91"/>
          <p:cNvSpPr/>
          <p:nvPr/>
        </p:nvSpPr>
        <p:spPr>
          <a:xfrm rot="-900000">
            <a:off x="5852793" y="3948997"/>
            <a:ext cx="114335" cy="260180"/>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9" name="Oval 89"/>
          <p:cNvSpPr/>
          <p:nvPr/>
        </p:nvSpPr>
        <p:spPr>
          <a:xfrm>
            <a:off x="6391919" y="3834089"/>
            <a:ext cx="127467" cy="19039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80" name="Rectangle 91"/>
          <p:cNvSpPr/>
          <p:nvPr/>
        </p:nvSpPr>
        <p:spPr>
          <a:xfrm rot="-900000">
            <a:off x="2760924" y="1222848"/>
            <a:ext cx="114335" cy="260180"/>
          </a:xfrm>
          <a:custGeom>
            <a:avLst/>
            <a:gdLst/>
            <a:ahLst/>
            <a:cxnLst/>
            <a:rect l="l" t="t" r="r" b="b"/>
            <a:pathLst>
              <a:path w="219672" h="499885">
                <a:moveTo>
                  <a:pt x="123752" y="0"/>
                </a:moveTo>
                <a:lnTo>
                  <a:pt x="219672" y="0"/>
                </a:lnTo>
                <a:lnTo>
                  <a:pt x="219672" y="619"/>
                </a:lnTo>
                <a:lnTo>
                  <a:pt x="219672" y="499885"/>
                </a:lnTo>
                <a:lnTo>
                  <a:pt x="123752" y="499885"/>
                </a:lnTo>
                <a:lnTo>
                  <a:pt x="123752" y="178994"/>
                </a:lnTo>
                <a:cubicBezTo>
                  <a:pt x="91157" y="207137"/>
                  <a:pt x="48729" y="222241"/>
                  <a:pt x="2739" y="223481"/>
                </a:cubicBezTo>
                <a:lnTo>
                  <a:pt x="0" y="121892"/>
                </a:lnTo>
                <a:cubicBezTo>
                  <a:pt x="65703" y="120120"/>
                  <a:pt x="118046" y="66347"/>
                  <a:pt x="118046" y="620"/>
                </a:cubicBezTo>
                <a:lnTo>
                  <a:pt x="123752" y="62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1" name="Oval 89"/>
          <p:cNvSpPr/>
          <p:nvPr/>
        </p:nvSpPr>
        <p:spPr>
          <a:xfrm>
            <a:off x="2706397" y="1770338"/>
            <a:ext cx="127467" cy="190398"/>
          </a:xfrm>
          <a:custGeom>
            <a:avLst/>
            <a:gdLst/>
            <a:ahLst/>
            <a:cxnLst/>
            <a:rect l="l" t="t" r="r" b="b"/>
            <a:pathLst>
              <a:path w="342784" h="512018">
                <a:moveTo>
                  <a:pt x="171392" y="81077"/>
                </a:moveTo>
                <a:cubicBezTo>
                  <a:pt x="133776" y="81077"/>
                  <a:pt x="103283" y="159397"/>
                  <a:pt x="103283" y="256009"/>
                </a:cubicBezTo>
                <a:cubicBezTo>
                  <a:pt x="103283" y="352621"/>
                  <a:pt x="133776" y="430941"/>
                  <a:pt x="171392" y="430941"/>
                </a:cubicBezTo>
                <a:cubicBezTo>
                  <a:pt x="209008" y="430941"/>
                  <a:pt x="239501" y="352621"/>
                  <a:pt x="239501" y="256009"/>
                </a:cubicBezTo>
                <a:cubicBezTo>
                  <a:pt x="239501" y="159397"/>
                  <a:pt x="209008" y="81077"/>
                  <a:pt x="171392" y="81077"/>
                </a:cubicBezTo>
                <a:close/>
                <a:moveTo>
                  <a:pt x="171392" y="0"/>
                </a:moveTo>
                <a:cubicBezTo>
                  <a:pt x="266049" y="0"/>
                  <a:pt x="342784" y="114619"/>
                  <a:pt x="342784" y="256009"/>
                </a:cubicBezTo>
                <a:cubicBezTo>
                  <a:pt x="342784" y="397399"/>
                  <a:pt x="266049" y="512018"/>
                  <a:pt x="171392" y="512018"/>
                </a:cubicBezTo>
                <a:cubicBezTo>
                  <a:pt x="76735" y="512018"/>
                  <a:pt x="0" y="397399"/>
                  <a:pt x="0" y="256009"/>
                </a:cubicBezTo>
                <a:cubicBezTo>
                  <a:pt x="0" y="114619"/>
                  <a:pt x="76735" y="0"/>
                  <a:pt x="171392"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nvGrpSpPr>
          <p:cNvPr id="182" name="Group 181"/>
          <p:cNvGrpSpPr/>
          <p:nvPr/>
        </p:nvGrpSpPr>
        <p:grpSpPr>
          <a:xfrm>
            <a:off x="259806" y="2304603"/>
            <a:ext cx="1926735" cy="863358"/>
            <a:chOff x="803640" y="3362835"/>
            <a:chExt cx="2059657" cy="863358"/>
          </a:xfrm>
        </p:grpSpPr>
        <p:sp>
          <p:nvSpPr>
            <p:cNvPr id="183" name="TextBox 182"/>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bg1"/>
                  </a:solidFill>
                  <a:cs typeface="Arial" pitchFamily="34" charset="0"/>
                </a:rPr>
                <a:t>Get results from the system as fast as possible</a:t>
              </a:r>
              <a:endParaRPr lang="ko-KR" altLang="en-US" sz="1200" dirty="0">
                <a:solidFill>
                  <a:schemeClr val="bg1"/>
                </a:solidFill>
                <a:cs typeface="Arial" pitchFamily="34" charset="0"/>
              </a:endParaRPr>
            </a:p>
          </p:txBody>
        </p:sp>
        <p:sp>
          <p:nvSpPr>
            <p:cNvPr id="184" name="TextBox 183"/>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bg1"/>
                  </a:solidFill>
                  <a:cs typeface="Arial" pitchFamily="34" charset="0"/>
                </a:rPr>
                <a:t>Performance</a:t>
              </a:r>
              <a:endParaRPr lang="ko-KR" altLang="en-US" sz="1200" b="1" dirty="0">
                <a:solidFill>
                  <a:schemeClr val="bg1"/>
                </a:solidFill>
                <a:cs typeface="Arial" pitchFamily="34" charset="0"/>
              </a:endParaRPr>
            </a:p>
          </p:txBody>
        </p:sp>
      </p:grpSp>
      <p:grpSp>
        <p:nvGrpSpPr>
          <p:cNvPr id="185" name="Group 184"/>
          <p:cNvGrpSpPr/>
          <p:nvPr/>
        </p:nvGrpSpPr>
        <p:grpSpPr>
          <a:xfrm>
            <a:off x="557033" y="3705435"/>
            <a:ext cx="1926735" cy="678692"/>
            <a:chOff x="803640" y="3362835"/>
            <a:chExt cx="2059657" cy="678692"/>
          </a:xfrm>
        </p:grpSpPr>
        <p:sp>
          <p:nvSpPr>
            <p:cNvPr id="186" name="TextBox 185"/>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Better Match gives better security</a:t>
              </a:r>
              <a:endParaRPr lang="ko-KR" altLang="en-US" sz="1200" dirty="0">
                <a:solidFill>
                  <a:schemeClr val="bg1"/>
                </a:solidFill>
                <a:cs typeface="Arial" pitchFamily="34" charset="0"/>
              </a:endParaRPr>
            </a:p>
          </p:txBody>
        </p:sp>
        <p:sp>
          <p:nvSpPr>
            <p:cNvPr id="187" name="TextBox 186"/>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bg1"/>
                  </a:solidFill>
                  <a:cs typeface="Arial" pitchFamily="34" charset="0"/>
                </a:rPr>
                <a:t>Security</a:t>
              </a:r>
              <a:endParaRPr lang="ko-KR" altLang="en-US" sz="1200" b="1" dirty="0">
                <a:solidFill>
                  <a:schemeClr val="bg1"/>
                </a:solidFill>
                <a:cs typeface="Arial" pitchFamily="34" charset="0"/>
              </a:endParaRPr>
            </a:p>
          </p:txBody>
        </p:sp>
      </p:grpSp>
      <p:grpSp>
        <p:nvGrpSpPr>
          <p:cNvPr id="188" name="Group 187"/>
          <p:cNvGrpSpPr/>
          <p:nvPr/>
        </p:nvGrpSpPr>
        <p:grpSpPr>
          <a:xfrm>
            <a:off x="103020" y="1139541"/>
            <a:ext cx="2288411" cy="660801"/>
            <a:chOff x="470125" y="3359424"/>
            <a:chExt cx="2300354" cy="660801"/>
          </a:xfrm>
        </p:grpSpPr>
        <p:sp>
          <p:nvSpPr>
            <p:cNvPr id="189" name="TextBox 188"/>
            <p:cNvSpPr txBox="1"/>
            <p:nvPr/>
          </p:nvSpPr>
          <p:spPr>
            <a:xfrm>
              <a:off x="710822" y="3558560"/>
              <a:ext cx="2059657" cy="461665"/>
            </a:xfrm>
            <a:prstGeom prst="rect">
              <a:avLst/>
            </a:prstGeom>
            <a:noFill/>
          </p:spPr>
          <p:txBody>
            <a:bodyPr wrap="square" rtlCol="0">
              <a:spAutoFit/>
            </a:bodyPr>
            <a:lstStyle/>
            <a:p>
              <a:r>
                <a:rPr lang="en-US" altLang="ko-KR" sz="1200" dirty="0">
                  <a:solidFill>
                    <a:schemeClr val="bg1"/>
                  </a:solidFill>
                  <a:cs typeface="Arial" pitchFamily="34" charset="0"/>
                </a:rPr>
                <a:t>Check identity ,add, deactivate customer.</a:t>
              </a:r>
              <a:endParaRPr lang="ko-KR" altLang="en-US" sz="1200" dirty="0">
                <a:solidFill>
                  <a:schemeClr val="bg1"/>
                </a:solidFill>
                <a:cs typeface="Arial" pitchFamily="34" charset="0"/>
              </a:endParaRPr>
            </a:p>
          </p:txBody>
        </p:sp>
        <p:sp>
          <p:nvSpPr>
            <p:cNvPr id="190" name="TextBox 189"/>
            <p:cNvSpPr txBox="1"/>
            <p:nvPr/>
          </p:nvSpPr>
          <p:spPr>
            <a:xfrm>
              <a:off x="470125" y="3359424"/>
              <a:ext cx="2059657" cy="276999"/>
            </a:xfrm>
            <a:prstGeom prst="rect">
              <a:avLst/>
            </a:prstGeom>
            <a:noFill/>
          </p:spPr>
          <p:txBody>
            <a:bodyPr wrap="square" rtlCol="0">
              <a:spAutoFit/>
            </a:bodyPr>
            <a:lstStyle/>
            <a:p>
              <a:pPr algn="r"/>
              <a:r>
                <a:rPr lang="en-US" altLang="ko-KR" sz="1200" b="1" dirty="0">
                  <a:solidFill>
                    <a:schemeClr val="bg1"/>
                  </a:solidFill>
                  <a:cs typeface="Arial" pitchFamily="34" charset="0"/>
                </a:rPr>
                <a:t>Customer Management</a:t>
              </a:r>
              <a:endParaRPr lang="ko-KR" altLang="en-US" sz="1200" b="1" dirty="0">
                <a:solidFill>
                  <a:schemeClr val="bg1"/>
                </a:solidFill>
                <a:cs typeface="Arial" pitchFamily="34" charset="0"/>
              </a:endParaRPr>
            </a:p>
          </p:txBody>
        </p:sp>
      </p:grpSp>
      <p:grpSp>
        <p:nvGrpSpPr>
          <p:cNvPr id="191" name="Group 190"/>
          <p:cNvGrpSpPr/>
          <p:nvPr/>
        </p:nvGrpSpPr>
        <p:grpSpPr>
          <a:xfrm>
            <a:off x="7037753" y="2301192"/>
            <a:ext cx="1926735" cy="678692"/>
            <a:chOff x="803640" y="3362835"/>
            <a:chExt cx="2059657" cy="678692"/>
          </a:xfrm>
        </p:grpSpPr>
        <p:sp>
          <p:nvSpPr>
            <p:cNvPr id="192" name="TextBox 191"/>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Add questions to existed survey</a:t>
              </a:r>
              <a:endParaRPr lang="ko-KR" altLang="en-US" sz="1200" dirty="0">
                <a:solidFill>
                  <a:schemeClr val="bg1"/>
                </a:solidFill>
                <a:cs typeface="Arial" pitchFamily="34" charset="0"/>
              </a:endParaRPr>
            </a:p>
          </p:txBody>
        </p:sp>
        <p:sp>
          <p:nvSpPr>
            <p:cNvPr id="193" name="TextBox 192"/>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bg1"/>
                  </a:solidFill>
                  <a:cs typeface="Arial" pitchFamily="34" charset="0"/>
                </a:rPr>
                <a:t>Add questions </a:t>
              </a:r>
              <a:endParaRPr lang="ko-KR" altLang="en-US" sz="1200" b="1" dirty="0">
                <a:solidFill>
                  <a:schemeClr val="bg1"/>
                </a:solidFill>
                <a:cs typeface="Arial" pitchFamily="34" charset="0"/>
              </a:endParaRPr>
            </a:p>
          </p:txBody>
        </p:sp>
      </p:grpSp>
      <p:grpSp>
        <p:nvGrpSpPr>
          <p:cNvPr id="194" name="Group 193"/>
          <p:cNvGrpSpPr/>
          <p:nvPr/>
        </p:nvGrpSpPr>
        <p:grpSpPr>
          <a:xfrm>
            <a:off x="6677713" y="3702024"/>
            <a:ext cx="1926735" cy="678692"/>
            <a:chOff x="803640" y="3362835"/>
            <a:chExt cx="2059657" cy="678692"/>
          </a:xfrm>
        </p:grpSpPr>
        <p:sp>
          <p:nvSpPr>
            <p:cNvPr id="195" name="TextBox 194"/>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accurate results with the least percentage of error.</a:t>
              </a:r>
              <a:endParaRPr lang="ko-KR" altLang="en-US" sz="1200" dirty="0">
                <a:solidFill>
                  <a:schemeClr val="bg1"/>
                </a:solidFill>
                <a:cs typeface="Arial" pitchFamily="34" charset="0"/>
              </a:endParaRPr>
            </a:p>
          </p:txBody>
        </p:sp>
        <p:sp>
          <p:nvSpPr>
            <p:cNvPr id="196" name="TextBox 195"/>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bg1"/>
                  </a:solidFill>
                  <a:cs typeface="Arial" pitchFamily="34" charset="0"/>
                </a:rPr>
                <a:t>Reliability</a:t>
              </a:r>
              <a:endParaRPr lang="ko-KR" altLang="en-US" sz="1200" b="1" dirty="0">
                <a:solidFill>
                  <a:schemeClr val="bg1"/>
                </a:solidFill>
                <a:cs typeface="Arial" pitchFamily="34" charset="0"/>
              </a:endParaRPr>
            </a:p>
          </p:txBody>
        </p:sp>
      </p:grpSp>
      <p:grpSp>
        <p:nvGrpSpPr>
          <p:cNvPr id="197" name="Group 196"/>
          <p:cNvGrpSpPr/>
          <p:nvPr/>
        </p:nvGrpSpPr>
        <p:grpSpPr>
          <a:xfrm>
            <a:off x="6677713" y="1139541"/>
            <a:ext cx="1926735" cy="678692"/>
            <a:chOff x="803640" y="3362835"/>
            <a:chExt cx="2059657" cy="678692"/>
          </a:xfrm>
        </p:grpSpPr>
        <p:sp>
          <p:nvSpPr>
            <p:cNvPr id="198" name="TextBox 197"/>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Add, edit ,delete surveys</a:t>
              </a:r>
            </a:p>
            <a:p>
              <a:r>
                <a:rPr lang="en-US" altLang="ko-KR" sz="1200" dirty="0">
                  <a:solidFill>
                    <a:schemeClr val="bg1"/>
                  </a:solidFill>
                  <a:cs typeface="Arial" pitchFamily="34" charset="0"/>
                </a:rPr>
                <a:t>and manage content.</a:t>
              </a:r>
              <a:endParaRPr lang="ko-KR" altLang="en-US" sz="1200" dirty="0">
                <a:solidFill>
                  <a:schemeClr val="bg1"/>
                </a:solidFill>
                <a:cs typeface="Arial" pitchFamily="34" charset="0"/>
              </a:endParaRPr>
            </a:p>
          </p:txBody>
        </p:sp>
        <p:sp>
          <p:nvSpPr>
            <p:cNvPr id="199" name="TextBox 198"/>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bg1"/>
                  </a:solidFill>
                  <a:cs typeface="Arial" pitchFamily="34" charset="0"/>
                </a:rPr>
                <a:t>Survey Management</a:t>
              </a:r>
              <a:endParaRPr lang="ko-KR" altLang="en-US" sz="1200" b="1" dirty="0">
                <a:solidFill>
                  <a:schemeClr val="bg1"/>
                </a:solidFill>
                <a:cs typeface="Arial" pitchFamily="34" charset="0"/>
              </a:endParaRPr>
            </a:p>
          </p:txBody>
        </p:sp>
      </p:grpSp>
    </p:spTree>
    <p:extLst>
      <p:ext uri="{BB962C8B-B14F-4D97-AF65-F5344CB8AC3E}">
        <p14:creationId xmlns:p14="http://schemas.microsoft.com/office/powerpoint/2010/main" val="323940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179512" y="244843"/>
            <a:ext cx="2880320" cy="10307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2400" b="1" dirty="0">
                <a:solidFill>
                  <a:schemeClr val="bg1"/>
                </a:solidFill>
                <a:latin typeface="+mj-lt"/>
                <a:cs typeface="Arial" pitchFamily="34" charset="0"/>
              </a:rPr>
              <a:t>System Structure</a:t>
            </a:r>
            <a:endParaRPr lang="ko-KR" altLang="en-US" sz="2400" b="1" dirty="0">
              <a:solidFill>
                <a:schemeClr val="bg1"/>
              </a:solidFill>
              <a:latin typeface="+mj-lt"/>
              <a:cs typeface="Arial" pitchFamily="34" charset="0"/>
            </a:endParaRPr>
          </a:p>
        </p:txBody>
      </p:sp>
      <p:sp>
        <p:nvSpPr>
          <p:cNvPr id="13" name="TextBox 12"/>
          <p:cNvSpPr txBox="1"/>
          <p:nvPr/>
        </p:nvSpPr>
        <p:spPr>
          <a:xfrm>
            <a:off x="323528" y="760225"/>
            <a:ext cx="2448272" cy="2551148"/>
          </a:xfrm>
          <a:prstGeom prst="rect">
            <a:avLst/>
          </a:prstGeom>
          <a:noFill/>
        </p:spPr>
        <p:txBody>
          <a:bodyPr wrap="square" rtlCol="0">
            <a:spAutoFit/>
          </a:bodyPr>
          <a:lstStyle/>
          <a:p>
            <a:pPr>
              <a:lnSpc>
                <a:spcPct val="150000"/>
              </a:lnSpc>
            </a:pPr>
            <a:r>
              <a:rPr lang="en-US" altLang="ko-KR" sz="1200" dirty="0">
                <a:solidFill>
                  <a:schemeClr val="bg1"/>
                </a:solidFill>
                <a:cs typeface="Arial" pitchFamily="34" charset="0"/>
              </a:rPr>
              <a:t>The study adopted agile software development strategy with system development life cycle (SDLC) methodology. The combination of model includes stages such as requirement gathering, analysis, design, development and product testing for errors. </a:t>
            </a:r>
          </a:p>
        </p:txBody>
      </p:sp>
      <p:pic>
        <p:nvPicPr>
          <p:cNvPr id="11" name="Picture 10" descr="A close up of a map&#10;&#10;Description automatically generated">
            <a:extLst>
              <a:ext uri="{FF2B5EF4-FFF2-40B4-BE49-F238E27FC236}">
                <a16:creationId xmlns:a16="http://schemas.microsoft.com/office/drawing/2014/main" id="{B399215C-C479-42F9-979D-051A9855E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872" y="195487"/>
            <a:ext cx="5400600" cy="4680520"/>
          </a:xfrm>
          <a:prstGeom prst="rect">
            <a:avLst/>
          </a:prstGeom>
        </p:spPr>
      </p:pic>
    </p:spTree>
    <p:extLst>
      <p:ext uri="{BB962C8B-B14F-4D97-AF65-F5344CB8AC3E}">
        <p14:creationId xmlns:p14="http://schemas.microsoft.com/office/powerpoint/2010/main" val="3806022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Competitors works</a:t>
            </a:r>
          </a:p>
        </p:txBody>
      </p:sp>
      <p:sp>
        <p:nvSpPr>
          <p:cNvPr id="3" name="Text Placeholder 2"/>
          <p:cNvSpPr>
            <a:spLocks noGrp="1"/>
          </p:cNvSpPr>
          <p:nvPr>
            <p:ph type="body" sz="quarter" idx="11"/>
          </p:nvPr>
        </p:nvSpPr>
        <p:spPr/>
        <p:txBody>
          <a:bodyPr/>
          <a:lstStyle/>
          <a:p>
            <a:pPr lvl="0"/>
            <a:r>
              <a:rPr lang="en-US" altLang="ko-KR" dirty="0">
                <a:solidFill>
                  <a:schemeClr val="bg1"/>
                </a:solidFill>
              </a:rPr>
              <a:t>Do we really have competitor in the same field ?</a:t>
            </a:r>
          </a:p>
        </p:txBody>
      </p:sp>
      <p:sp>
        <p:nvSpPr>
          <p:cNvPr id="14" name="TextBox 13"/>
          <p:cNvSpPr txBox="1"/>
          <p:nvPr/>
        </p:nvSpPr>
        <p:spPr>
          <a:xfrm>
            <a:off x="323528" y="3899546"/>
            <a:ext cx="3672408" cy="461665"/>
          </a:xfrm>
          <a:prstGeom prst="rect">
            <a:avLst/>
          </a:prstGeom>
          <a:noFill/>
        </p:spPr>
        <p:txBody>
          <a:bodyPr wrap="square" rtlCol="0">
            <a:spAutoFit/>
          </a:bodyPr>
          <a:lstStyle/>
          <a:p>
            <a:r>
              <a:rPr lang="en-US" altLang="ko-KR" sz="1200" dirty="0">
                <a:solidFill>
                  <a:schemeClr val="bg1"/>
                </a:solidFill>
                <a:cs typeface="Arial" pitchFamily="34" charset="0"/>
              </a:rPr>
              <a:t>Competitors has the same procedures followed By</a:t>
            </a:r>
          </a:p>
          <a:p>
            <a:r>
              <a:rPr lang="en-US" altLang="ko-KR" sz="1200" dirty="0">
                <a:solidFill>
                  <a:schemeClr val="bg1"/>
                </a:solidFill>
                <a:cs typeface="Arial" pitchFamily="34" charset="0"/>
              </a:rPr>
              <a:t>The company .</a:t>
            </a:r>
          </a:p>
        </p:txBody>
      </p:sp>
      <p:sp>
        <p:nvSpPr>
          <p:cNvPr id="15" name="Text Placeholder 1"/>
          <p:cNvSpPr txBox="1">
            <a:spLocks/>
          </p:cNvSpPr>
          <p:nvPr/>
        </p:nvSpPr>
        <p:spPr>
          <a:xfrm>
            <a:off x="6012160" y="3706868"/>
            <a:ext cx="2808312" cy="1208341"/>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ko-KR" b="1" dirty="0">
                <a:solidFill>
                  <a:schemeClr val="bg1"/>
                </a:solidFill>
                <a:cs typeface="Arial" pitchFamily="34" charset="0"/>
              </a:rPr>
              <a:t>Other Works</a:t>
            </a:r>
          </a:p>
        </p:txBody>
      </p:sp>
      <p:pic>
        <p:nvPicPr>
          <p:cNvPr id="6" name="Picture Placeholder 5">
            <a:extLst>
              <a:ext uri="{FF2B5EF4-FFF2-40B4-BE49-F238E27FC236}">
                <a16:creationId xmlns:a16="http://schemas.microsoft.com/office/drawing/2014/main" id="{207A8D70-BC07-4D19-A5A7-4495ADD9B25D}"/>
              </a:ext>
            </a:extLst>
          </p:cNvPr>
          <p:cNvPicPr>
            <a:picLocks noGrp="1" noChangeAspect="1"/>
          </p:cNvPicPr>
          <p:nvPr>
            <p:ph type="pic" idx="12"/>
          </p:nvPr>
        </p:nvPicPr>
        <p:blipFill>
          <a:blip r:embed="rId2" cstate="print">
            <a:extLst>
              <a:ext uri="{28A0092B-C50C-407E-A947-70E740481C1C}">
                <a14:useLocalDpi xmlns:a14="http://schemas.microsoft.com/office/drawing/2010/main" val="0"/>
              </a:ext>
            </a:extLst>
          </a:blip>
          <a:srcRect t="12564" b="12564"/>
          <a:stretch>
            <a:fillRect/>
          </a:stretch>
        </p:blipFill>
        <p:spPr/>
      </p:pic>
    </p:spTree>
    <p:extLst>
      <p:ext uri="{BB962C8B-B14F-4D97-AF65-F5344CB8AC3E}">
        <p14:creationId xmlns:p14="http://schemas.microsoft.com/office/powerpoint/2010/main" val="3332603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lose up of a keyboard&#10;&#10;Description automatically generated">
            <a:extLst>
              <a:ext uri="{FF2B5EF4-FFF2-40B4-BE49-F238E27FC236}">
                <a16:creationId xmlns:a16="http://schemas.microsoft.com/office/drawing/2014/main" id="{C9BE6AF0-07D8-4147-A301-75E4B73D39C4}"/>
              </a:ext>
            </a:extLst>
          </p:cNvPr>
          <p:cNvPicPr>
            <a:picLocks noGrp="1" noChangeAspect="1"/>
          </p:cNvPicPr>
          <p:nvPr>
            <p:ph type="pic" idx="12"/>
          </p:nvPr>
        </p:nvPicPr>
        <p:blipFill>
          <a:blip r:embed="rId2">
            <a:extLst>
              <a:ext uri="{28A0092B-C50C-407E-A947-70E740481C1C}">
                <a14:useLocalDpi xmlns:a14="http://schemas.microsoft.com/office/drawing/2010/main" val="0"/>
              </a:ext>
            </a:extLst>
          </a:blip>
          <a:srcRect l="10774" r="10774"/>
          <a:stretch>
            <a:fillRect/>
          </a:stretch>
        </p:blipFill>
        <p:spPr/>
      </p:pic>
      <p:sp>
        <p:nvSpPr>
          <p:cNvPr id="6" name="Pentagon 5"/>
          <p:cNvSpPr/>
          <p:nvPr/>
        </p:nvSpPr>
        <p:spPr>
          <a:xfrm rot="10800000">
            <a:off x="3707904" y="1455164"/>
            <a:ext cx="5436096" cy="2268008"/>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Text Placeholder 1"/>
          <p:cNvSpPr txBox="1">
            <a:spLocks/>
          </p:cNvSpPr>
          <p:nvPr/>
        </p:nvSpPr>
        <p:spPr>
          <a:xfrm>
            <a:off x="4408124" y="1995686"/>
            <a:ext cx="4248472" cy="694997"/>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3600" b="1" dirty="0">
                <a:solidFill>
                  <a:schemeClr val="bg1"/>
                </a:solidFill>
                <a:latin typeface="+mj-lt"/>
                <a:cs typeface="Arial" pitchFamily="34" charset="0"/>
              </a:rPr>
              <a:t>How it works ?</a:t>
            </a:r>
            <a:endParaRPr lang="ko-KR" altLang="en-US" sz="3600" b="1" dirty="0">
              <a:solidFill>
                <a:schemeClr val="bg1"/>
              </a:solidFill>
              <a:latin typeface="+mj-lt"/>
              <a:cs typeface="Arial" pitchFamily="34" charset="0"/>
            </a:endParaRPr>
          </a:p>
        </p:txBody>
      </p:sp>
    </p:spTree>
    <p:extLst>
      <p:ext uri="{BB962C8B-B14F-4D97-AF65-F5344CB8AC3E}">
        <p14:creationId xmlns:p14="http://schemas.microsoft.com/office/powerpoint/2010/main" val="3068609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Live/Video Show</a:t>
            </a:r>
            <a:endParaRPr lang="ko-KR" altLang="en-US" dirty="0"/>
          </a:p>
        </p:txBody>
      </p:sp>
      <p:sp>
        <p:nvSpPr>
          <p:cNvPr id="3" name="Text Placeholder 2"/>
          <p:cNvSpPr>
            <a:spLocks noGrp="1"/>
          </p:cNvSpPr>
          <p:nvPr>
            <p:ph type="body" sz="quarter" idx="11"/>
          </p:nvPr>
        </p:nvSpPr>
        <p:spPr/>
        <p:txBody>
          <a:bodyPr/>
          <a:lstStyle/>
          <a:p>
            <a:pPr lvl="0"/>
            <a:endParaRPr lang="en-US" altLang="ko-KR" dirty="0"/>
          </a:p>
        </p:txBody>
      </p:sp>
      <p:grpSp>
        <p:nvGrpSpPr>
          <p:cNvPr id="14" name="Group 13"/>
          <p:cNvGrpSpPr/>
          <p:nvPr/>
        </p:nvGrpSpPr>
        <p:grpSpPr>
          <a:xfrm>
            <a:off x="1348354" y="2198709"/>
            <a:ext cx="1032576" cy="1685087"/>
            <a:chOff x="915494" y="1967970"/>
            <a:chExt cx="1032576" cy="1685087"/>
          </a:xfrm>
          <a:solidFill>
            <a:schemeClr val="accent2"/>
          </a:solidFill>
        </p:grpSpPr>
        <p:sp>
          <p:nvSpPr>
            <p:cNvPr id="8" name="Rectangle 7"/>
            <p:cNvSpPr/>
            <p:nvPr/>
          </p:nvSpPr>
          <p:spPr>
            <a:xfrm rot="16200000">
              <a:off x="1346205" y="3051192"/>
              <a:ext cx="339471" cy="8642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Up Arrow 4"/>
            <p:cNvSpPr/>
            <p:nvPr/>
          </p:nvSpPr>
          <p:spPr>
            <a:xfrm>
              <a:off x="915494" y="1967970"/>
              <a:ext cx="674364" cy="1685087"/>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Up Arrow 5"/>
          <p:cNvSpPr/>
          <p:nvPr/>
        </p:nvSpPr>
        <p:spPr>
          <a:xfrm>
            <a:off x="3015967" y="2010402"/>
            <a:ext cx="674364" cy="959956"/>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Group 14"/>
          <p:cNvGrpSpPr/>
          <p:nvPr/>
        </p:nvGrpSpPr>
        <p:grpSpPr>
          <a:xfrm>
            <a:off x="4324985" y="2184444"/>
            <a:ext cx="1032959" cy="1699352"/>
            <a:chOff x="3892125" y="1953705"/>
            <a:chExt cx="1032959" cy="1699352"/>
          </a:xfrm>
          <a:solidFill>
            <a:schemeClr val="accent2"/>
          </a:solidFill>
        </p:grpSpPr>
        <p:sp>
          <p:nvSpPr>
            <p:cNvPr id="7" name="Up Arrow 6"/>
            <p:cNvSpPr/>
            <p:nvPr/>
          </p:nvSpPr>
          <p:spPr>
            <a:xfrm>
              <a:off x="4250720" y="1953705"/>
              <a:ext cx="674364" cy="1699352"/>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p:nvSpPr>
          <p:spPr>
            <a:xfrm rot="16200000">
              <a:off x="4154518" y="3051192"/>
              <a:ext cx="339471" cy="8642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2" name="Group 21"/>
          <p:cNvGrpSpPr/>
          <p:nvPr/>
        </p:nvGrpSpPr>
        <p:grpSpPr>
          <a:xfrm>
            <a:off x="2466680" y="1340847"/>
            <a:ext cx="1772938" cy="494026"/>
            <a:chOff x="803640" y="3362835"/>
            <a:chExt cx="2059657" cy="494026"/>
          </a:xfrm>
        </p:grpSpPr>
        <p:sp>
          <p:nvSpPr>
            <p:cNvPr id="23" name="TextBox 22"/>
            <p:cNvSpPr txBox="1"/>
            <p:nvPr/>
          </p:nvSpPr>
          <p:spPr>
            <a:xfrm>
              <a:off x="803640" y="3579862"/>
              <a:ext cx="2059657" cy="276999"/>
            </a:xfrm>
            <a:prstGeom prst="rect">
              <a:avLst/>
            </a:prstGeom>
            <a:noFill/>
          </p:spPr>
          <p:txBody>
            <a:bodyPr wrap="square" rtlCol="0">
              <a:spAutoFit/>
            </a:bodyPr>
            <a:lstStyle/>
            <a:p>
              <a:pPr algn="ctr"/>
              <a:endParaRPr lang="ko-KR" altLang="en-US" sz="1200" dirty="0">
                <a:solidFill>
                  <a:schemeClr val="accent2"/>
                </a:solidFill>
                <a:cs typeface="Arial" pitchFamily="34" charset="0"/>
              </a:endParaRPr>
            </a:p>
          </p:txBody>
        </p:sp>
        <p:sp>
          <p:nvSpPr>
            <p:cNvPr id="24" name="TextBox 23"/>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25" name="Group 24"/>
          <p:cNvGrpSpPr/>
          <p:nvPr/>
        </p:nvGrpSpPr>
        <p:grpSpPr>
          <a:xfrm>
            <a:off x="5268227" y="2592767"/>
            <a:ext cx="1080120" cy="494026"/>
            <a:chOff x="803640" y="3362835"/>
            <a:chExt cx="2059657" cy="494026"/>
          </a:xfrm>
        </p:grpSpPr>
        <p:sp>
          <p:nvSpPr>
            <p:cNvPr id="26" name="TextBox 25"/>
            <p:cNvSpPr txBox="1"/>
            <p:nvPr/>
          </p:nvSpPr>
          <p:spPr>
            <a:xfrm>
              <a:off x="803640" y="3579862"/>
              <a:ext cx="2059657" cy="276999"/>
            </a:xfrm>
            <a:prstGeom prst="rect">
              <a:avLst/>
            </a:prstGeom>
            <a:noFill/>
          </p:spPr>
          <p:txBody>
            <a:bodyPr wrap="square" rtlCol="0">
              <a:spAutoFit/>
            </a:bodyPr>
            <a:lstStyle/>
            <a:p>
              <a:endParaRPr lang="ko-KR" altLang="en-US" sz="1200" dirty="0">
                <a:solidFill>
                  <a:schemeClr val="accent2"/>
                </a:solidFill>
                <a:cs typeface="Arial" pitchFamily="34" charset="0"/>
              </a:endParaRPr>
            </a:p>
          </p:txBody>
        </p:sp>
        <p:sp>
          <p:nvSpPr>
            <p:cNvPr id="27" name="TextBox 26"/>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2"/>
                  </a:solidFill>
                  <a:cs typeface="Arial" pitchFamily="34" charset="0"/>
                </a:rPr>
                <a:t>Text  Here</a:t>
              </a:r>
              <a:endParaRPr lang="ko-KR" altLang="en-US" sz="1200" b="1" dirty="0">
                <a:solidFill>
                  <a:schemeClr val="accent2"/>
                </a:solidFill>
                <a:cs typeface="Arial" pitchFamily="34" charset="0"/>
              </a:endParaRPr>
            </a:p>
          </p:txBody>
        </p:sp>
      </p:grpSp>
      <p:grpSp>
        <p:nvGrpSpPr>
          <p:cNvPr id="28" name="Group 27"/>
          <p:cNvGrpSpPr/>
          <p:nvPr/>
        </p:nvGrpSpPr>
        <p:grpSpPr>
          <a:xfrm>
            <a:off x="356144" y="2592767"/>
            <a:ext cx="1080120" cy="494026"/>
            <a:chOff x="803640" y="3362835"/>
            <a:chExt cx="2059657" cy="494026"/>
          </a:xfrm>
        </p:grpSpPr>
        <p:sp>
          <p:nvSpPr>
            <p:cNvPr id="29" name="TextBox 28"/>
            <p:cNvSpPr txBox="1"/>
            <p:nvPr/>
          </p:nvSpPr>
          <p:spPr>
            <a:xfrm>
              <a:off x="803640" y="3579862"/>
              <a:ext cx="2059657" cy="276999"/>
            </a:xfrm>
            <a:prstGeom prst="rect">
              <a:avLst/>
            </a:prstGeom>
            <a:noFill/>
          </p:spPr>
          <p:txBody>
            <a:bodyPr wrap="square" rtlCol="0">
              <a:spAutoFit/>
            </a:bodyPr>
            <a:lstStyle/>
            <a:p>
              <a:pPr algn="r"/>
              <a:endParaRPr lang="ko-KR" altLang="en-US" sz="1200" dirty="0">
                <a:solidFill>
                  <a:schemeClr val="accent2"/>
                </a:solidFill>
                <a:cs typeface="Arial" pitchFamily="34" charset="0"/>
              </a:endParaRPr>
            </a:p>
          </p:txBody>
        </p:sp>
        <p:sp>
          <p:nvSpPr>
            <p:cNvPr id="30" name="TextBox 29"/>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accent2"/>
                  </a:solidFill>
                  <a:cs typeface="Arial" pitchFamily="34" charset="0"/>
                </a:rPr>
                <a:t>Text  Here</a:t>
              </a:r>
              <a:endParaRPr lang="ko-KR" altLang="en-US" sz="1200" b="1" dirty="0">
                <a:solidFill>
                  <a:schemeClr val="accent2"/>
                </a:solidFill>
                <a:cs typeface="Arial" pitchFamily="34" charset="0"/>
              </a:endParaRPr>
            </a:p>
          </p:txBody>
        </p:sp>
      </p:grpSp>
      <p:sp>
        <p:nvSpPr>
          <p:cNvPr id="11" name="그림 개체 틀 10">
            <a:extLst>
              <a:ext uri="{FF2B5EF4-FFF2-40B4-BE49-F238E27FC236}">
                <a16:creationId xmlns:a16="http://schemas.microsoft.com/office/drawing/2014/main" id="{79022EB7-56B3-4E05-BFF0-DF0FD13EE22A}"/>
              </a:ext>
            </a:extLst>
          </p:cNvPr>
          <p:cNvSpPr>
            <a:spLocks noGrp="1"/>
          </p:cNvSpPr>
          <p:nvPr>
            <p:ph type="pic" idx="12"/>
          </p:nvPr>
        </p:nvSpPr>
        <p:spPr/>
      </p:sp>
    </p:spTree>
    <p:extLst>
      <p:ext uri="{BB962C8B-B14F-4D97-AF65-F5344CB8AC3E}">
        <p14:creationId xmlns:p14="http://schemas.microsoft.com/office/powerpoint/2010/main" val="3240944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Video</a:t>
            </a:r>
          </a:p>
        </p:txBody>
      </p:sp>
      <p:sp>
        <p:nvSpPr>
          <p:cNvPr id="5" name="Picture Placeholder 4">
            <a:extLst>
              <a:ext uri="{FF2B5EF4-FFF2-40B4-BE49-F238E27FC236}">
                <a16:creationId xmlns:a16="http://schemas.microsoft.com/office/drawing/2014/main" id="{50BB5E19-3E62-433A-8543-2067F5DE50DE}"/>
              </a:ext>
            </a:extLst>
          </p:cNvPr>
          <p:cNvSpPr>
            <a:spLocks noGrp="1"/>
          </p:cNvSpPr>
          <p:nvPr>
            <p:ph type="pic" idx="12"/>
          </p:nvPr>
        </p:nvSpPr>
        <p:spPr>
          <a:xfrm>
            <a:off x="3161556" y="1603730"/>
            <a:ext cx="2793972" cy="1976131"/>
          </a:xfrm>
        </p:spPr>
      </p:sp>
      <p:pic>
        <p:nvPicPr>
          <p:cNvPr id="7" name="Unit of Work pattern overview">
            <a:hlinkClick r:id="" action="ppaction://media"/>
            <a:extLst>
              <a:ext uri="{FF2B5EF4-FFF2-40B4-BE49-F238E27FC236}">
                <a16:creationId xmlns:a16="http://schemas.microsoft.com/office/drawing/2014/main" id="{994C80C8-2C67-4528-BA88-3A825ABC10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31028" y="1491630"/>
            <a:ext cx="3125148" cy="2232248"/>
          </a:xfrm>
          <a:prstGeom prst="rect">
            <a:avLst/>
          </a:prstGeom>
        </p:spPr>
      </p:pic>
    </p:spTree>
    <p:extLst>
      <p:ext uri="{BB962C8B-B14F-4D97-AF65-F5344CB8AC3E}">
        <p14:creationId xmlns:p14="http://schemas.microsoft.com/office/powerpoint/2010/main" val="23146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1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603105"/>
            <a:ext cx="9144000" cy="576063"/>
          </a:xfrm>
        </p:spPr>
        <p:txBody>
          <a:bodyPr/>
          <a:lstStyle/>
          <a:p>
            <a:r>
              <a:rPr lang="en-US" altLang="ko-KR" dirty="0"/>
              <a:t>Thank you</a:t>
            </a:r>
            <a:endParaRPr lang="ko-KR" altLang="en-US" dirty="0"/>
          </a:p>
        </p:txBody>
      </p:sp>
      <p:grpSp>
        <p:nvGrpSpPr>
          <p:cNvPr id="4" name="Group 3"/>
          <p:cNvGrpSpPr/>
          <p:nvPr/>
        </p:nvGrpSpPr>
        <p:grpSpPr>
          <a:xfrm>
            <a:off x="4251603" y="1934410"/>
            <a:ext cx="649059" cy="649059"/>
            <a:chOff x="5696729" y="3628850"/>
            <a:chExt cx="1800000" cy="1800000"/>
          </a:xfrm>
          <a:solidFill>
            <a:schemeClr val="bg1"/>
          </a:solidFill>
        </p:grpSpPr>
        <p:sp>
          <p:nvSpPr>
            <p:cNvPr id="5" name="Rectangle 4"/>
            <p:cNvSpPr/>
            <p:nvPr/>
          </p:nvSpPr>
          <p:spPr>
            <a:xfrm rot="16200000">
              <a:off x="6488456" y="4421123"/>
              <a:ext cx="216000" cy="17994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Rectangle 5"/>
            <p:cNvSpPr/>
            <p:nvPr/>
          </p:nvSpPr>
          <p:spPr>
            <a:xfrm rot="16200000">
              <a:off x="6488456" y="2837123"/>
              <a:ext cx="216000" cy="17994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Rectangle 6"/>
            <p:cNvSpPr/>
            <p:nvPr/>
          </p:nvSpPr>
          <p:spPr>
            <a:xfrm>
              <a:off x="5696730" y="3822037"/>
              <a:ext cx="216000" cy="1405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Rectangle 7"/>
            <p:cNvSpPr/>
            <p:nvPr/>
          </p:nvSpPr>
          <p:spPr>
            <a:xfrm rot="16200000">
              <a:off x="6467032" y="4347606"/>
              <a:ext cx="216000" cy="8904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Rectangle 8"/>
            <p:cNvSpPr/>
            <p:nvPr/>
          </p:nvSpPr>
          <p:spPr>
            <a:xfrm rot="16200000">
              <a:off x="6467032" y="3819606"/>
              <a:ext cx="216000" cy="8904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Rectangle 9"/>
            <p:cNvSpPr/>
            <p:nvPr/>
          </p:nvSpPr>
          <p:spPr>
            <a:xfrm>
              <a:off x="6884320" y="4156849"/>
              <a:ext cx="216000" cy="1055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 name="Rectangle 10"/>
            <p:cNvSpPr/>
            <p:nvPr/>
          </p:nvSpPr>
          <p:spPr>
            <a:xfrm>
              <a:off x="7280729" y="3833303"/>
              <a:ext cx="216000" cy="1405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Rectangle 11"/>
            <p:cNvSpPr/>
            <p:nvPr/>
          </p:nvSpPr>
          <p:spPr>
            <a:xfrm>
              <a:off x="6129788" y="3844850"/>
              <a:ext cx="216000" cy="1055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Tree>
    <p:extLst>
      <p:ext uri="{BB962C8B-B14F-4D97-AF65-F5344CB8AC3E}">
        <p14:creationId xmlns:p14="http://schemas.microsoft.com/office/powerpoint/2010/main" val="6145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09188" y="339502"/>
            <a:ext cx="5026908" cy="1152128"/>
          </a:xfrm>
        </p:spPr>
        <p:txBody>
          <a:bodyPr/>
          <a:lstStyle/>
          <a:p>
            <a:r>
              <a:rPr lang="en-US" altLang="ko-KR" sz="3200" dirty="0">
                <a:ea typeface="맑은 고딕" pitchFamily="50" charset="-127"/>
              </a:rPr>
              <a:t>Customer Profile Bank</a:t>
            </a:r>
            <a:endParaRPr lang="en-US" altLang="ko-KR" sz="3200" dirty="0"/>
          </a:p>
        </p:txBody>
      </p:sp>
    </p:spTree>
    <p:extLst>
      <p:ext uri="{BB962C8B-B14F-4D97-AF65-F5344CB8AC3E}">
        <p14:creationId xmlns:p14="http://schemas.microsoft.com/office/powerpoint/2010/main" val="2971841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95536" y="536274"/>
            <a:ext cx="2088232" cy="1171380"/>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cs typeface="Arial" pitchFamily="34" charset="0"/>
              </a:rPr>
              <a:t>Outlines</a:t>
            </a:r>
          </a:p>
        </p:txBody>
      </p:sp>
      <p:sp>
        <p:nvSpPr>
          <p:cNvPr id="2" name="Rectangle 1"/>
          <p:cNvSpPr/>
          <p:nvPr/>
        </p:nvSpPr>
        <p:spPr>
          <a:xfrm>
            <a:off x="7236296" y="0"/>
            <a:ext cx="1907704"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ight Arrow 3"/>
          <p:cNvSpPr/>
          <p:nvPr/>
        </p:nvSpPr>
        <p:spPr>
          <a:xfrm rot="20539464">
            <a:off x="7124472" y="872359"/>
            <a:ext cx="1334134" cy="1058306"/>
          </a:xfrm>
          <a:custGeom>
            <a:avLst/>
            <a:gdLst/>
            <a:ahLst/>
            <a:cxnLst/>
            <a:rect l="l" t="t" r="r" b="b"/>
            <a:pathLst>
              <a:path w="1334134" h="1058306">
                <a:moveTo>
                  <a:pt x="804981" y="0"/>
                </a:moveTo>
                <a:lnTo>
                  <a:pt x="1334134" y="529153"/>
                </a:lnTo>
                <a:lnTo>
                  <a:pt x="804981" y="1058306"/>
                </a:lnTo>
                <a:lnTo>
                  <a:pt x="804981" y="793730"/>
                </a:lnTo>
                <a:lnTo>
                  <a:pt x="0" y="793730"/>
                </a:lnTo>
                <a:lnTo>
                  <a:pt x="168626" y="264577"/>
                </a:lnTo>
                <a:lnTo>
                  <a:pt x="804981" y="264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ight Arrow 4"/>
          <p:cNvSpPr/>
          <p:nvPr/>
        </p:nvSpPr>
        <p:spPr>
          <a:xfrm rot="20539464">
            <a:off x="7124472" y="1976473"/>
            <a:ext cx="1334134" cy="1058306"/>
          </a:xfrm>
          <a:custGeom>
            <a:avLst/>
            <a:gdLst/>
            <a:ahLst/>
            <a:cxnLst/>
            <a:rect l="l" t="t" r="r" b="b"/>
            <a:pathLst>
              <a:path w="1334134" h="1058306">
                <a:moveTo>
                  <a:pt x="804981" y="0"/>
                </a:moveTo>
                <a:lnTo>
                  <a:pt x="1334134" y="529153"/>
                </a:lnTo>
                <a:lnTo>
                  <a:pt x="804981" y="1058306"/>
                </a:lnTo>
                <a:lnTo>
                  <a:pt x="804981" y="793730"/>
                </a:lnTo>
                <a:lnTo>
                  <a:pt x="0" y="793730"/>
                </a:lnTo>
                <a:lnTo>
                  <a:pt x="168626" y="264577"/>
                </a:lnTo>
                <a:lnTo>
                  <a:pt x="804981" y="264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ight Arrow 5"/>
          <p:cNvSpPr/>
          <p:nvPr/>
        </p:nvSpPr>
        <p:spPr>
          <a:xfrm rot="20539464">
            <a:off x="7124472" y="3080587"/>
            <a:ext cx="1334134" cy="1058306"/>
          </a:xfrm>
          <a:custGeom>
            <a:avLst/>
            <a:gdLst/>
            <a:ahLst/>
            <a:cxnLst/>
            <a:rect l="l" t="t" r="r" b="b"/>
            <a:pathLst>
              <a:path w="1334134" h="1058306">
                <a:moveTo>
                  <a:pt x="804981" y="0"/>
                </a:moveTo>
                <a:lnTo>
                  <a:pt x="1334134" y="529153"/>
                </a:lnTo>
                <a:lnTo>
                  <a:pt x="804981" y="1058306"/>
                </a:lnTo>
                <a:lnTo>
                  <a:pt x="804981" y="793730"/>
                </a:lnTo>
                <a:lnTo>
                  <a:pt x="0" y="793730"/>
                </a:lnTo>
                <a:lnTo>
                  <a:pt x="168626" y="264577"/>
                </a:lnTo>
                <a:lnTo>
                  <a:pt x="804981" y="264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ight Arrow 6"/>
          <p:cNvSpPr/>
          <p:nvPr/>
        </p:nvSpPr>
        <p:spPr>
          <a:xfrm rot="1060536" flipH="1">
            <a:off x="5964349" y="1424416"/>
            <a:ext cx="1383499" cy="105830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ight Arrow 7"/>
          <p:cNvSpPr/>
          <p:nvPr/>
        </p:nvSpPr>
        <p:spPr>
          <a:xfrm rot="1060536" flipH="1">
            <a:off x="5964349" y="2528530"/>
            <a:ext cx="1383499" cy="105830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ight Arrow 8"/>
          <p:cNvSpPr/>
          <p:nvPr/>
        </p:nvSpPr>
        <p:spPr>
          <a:xfrm rot="1060536" flipH="1">
            <a:off x="5964349" y="3632646"/>
            <a:ext cx="1383499" cy="105830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ight Arrow 12"/>
          <p:cNvSpPr/>
          <p:nvPr/>
        </p:nvSpPr>
        <p:spPr>
          <a:xfrm rot="1060536" flipH="1">
            <a:off x="5964349" y="314404"/>
            <a:ext cx="1383499" cy="105830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ight Arrow 5"/>
          <p:cNvSpPr/>
          <p:nvPr/>
        </p:nvSpPr>
        <p:spPr>
          <a:xfrm rot="20539464">
            <a:off x="7117193" y="4189468"/>
            <a:ext cx="1334134" cy="1058306"/>
          </a:xfrm>
          <a:custGeom>
            <a:avLst/>
            <a:gdLst/>
            <a:ahLst/>
            <a:cxnLst/>
            <a:rect l="l" t="t" r="r" b="b"/>
            <a:pathLst>
              <a:path w="1334134" h="1058306">
                <a:moveTo>
                  <a:pt x="804981" y="0"/>
                </a:moveTo>
                <a:lnTo>
                  <a:pt x="1334134" y="529153"/>
                </a:lnTo>
                <a:lnTo>
                  <a:pt x="804981" y="1058306"/>
                </a:lnTo>
                <a:lnTo>
                  <a:pt x="804981" y="793730"/>
                </a:lnTo>
                <a:lnTo>
                  <a:pt x="0" y="793730"/>
                </a:lnTo>
                <a:lnTo>
                  <a:pt x="168626" y="264577"/>
                </a:lnTo>
                <a:lnTo>
                  <a:pt x="804981" y="264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ight Arrow 3"/>
          <p:cNvSpPr/>
          <p:nvPr/>
        </p:nvSpPr>
        <p:spPr>
          <a:xfrm rot="20539464">
            <a:off x="7157361" y="12575"/>
            <a:ext cx="1334133" cy="793729"/>
          </a:xfrm>
          <a:custGeom>
            <a:avLst/>
            <a:gdLst/>
            <a:ahLst/>
            <a:cxnLst/>
            <a:rect l="l" t="t" r="r" b="b"/>
            <a:pathLst>
              <a:path w="1334133" h="793729">
                <a:moveTo>
                  <a:pt x="788394" y="0"/>
                </a:moveTo>
                <a:lnTo>
                  <a:pt x="1201063" y="131506"/>
                </a:lnTo>
                <a:lnTo>
                  <a:pt x="1334133" y="264576"/>
                </a:lnTo>
                <a:lnTo>
                  <a:pt x="804981" y="793729"/>
                </a:lnTo>
                <a:lnTo>
                  <a:pt x="804981" y="529153"/>
                </a:lnTo>
                <a:lnTo>
                  <a:pt x="0" y="529153"/>
                </a:lnTo>
                <a:lnTo>
                  <a:pt x="16862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ight Arrow 16"/>
          <p:cNvSpPr/>
          <p:nvPr/>
        </p:nvSpPr>
        <p:spPr>
          <a:xfrm rot="1060536" flipH="1">
            <a:off x="6020816" y="4705082"/>
            <a:ext cx="1184167" cy="614682"/>
          </a:xfrm>
          <a:custGeom>
            <a:avLst/>
            <a:gdLst/>
            <a:ahLst/>
            <a:cxnLst/>
            <a:rect l="l" t="t" r="r" b="b"/>
            <a:pathLst>
              <a:path w="1184167" h="614682">
                <a:moveTo>
                  <a:pt x="655014" y="0"/>
                </a:moveTo>
                <a:lnTo>
                  <a:pt x="655014" y="264577"/>
                </a:lnTo>
                <a:lnTo>
                  <a:pt x="0" y="264577"/>
                </a:lnTo>
                <a:lnTo>
                  <a:pt x="1098638" y="614682"/>
                </a:lnTo>
                <a:lnTo>
                  <a:pt x="1184167" y="5291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6137614" y="528443"/>
            <a:ext cx="554143" cy="461665"/>
          </a:xfrm>
          <a:prstGeom prst="rect">
            <a:avLst/>
          </a:prstGeom>
          <a:noFill/>
        </p:spPr>
        <p:txBody>
          <a:bodyPr wrap="square" rtlCol="0">
            <a:spAutoFit/>
          </a:bodyPr>
          <a:lstStyle/>
          <a:p>
            <a:pPr algn="ctr"/>
            <a:r>
              <a:rPr lang="en-US" altLang="ko-KR" sz="2400" b="1" dirty="0">
                <a:solidFill>
                  <a:schemeClr val="accent2"/>
                </a:solidFill>
                <a:cs typeface="Arial" pitchFamily="34" charset="0"/>
              </a:rPr>
              <a:t>01</a:t>
            </a:r>
            <a:endParaRPr lang="ko-KR" altLang="en-US" sz="2400" b="1" dirty="0">
              <a:solidFill>
                <a:schemeClr val="accent2"/>
              </a:solidFill>
              <a:cs typeface="Arial" pitchFamily="34" charset="0"/>
            </a:endParaRPr>
          </a:p>
        </p:txBody>
      </p:sp>
      <p:sp>
        <p:nvSpPr>
          <p:cNvPr id="20" name="TextBox 19"/>
          <p:cNvSpPr txBox="1"/>
          <p:nvPr/>
        </p:nvSpPr>
        <p:spPr>
          <a:xfrm>
            <a:off x="6137614" y="1646559"/>
            <a:ext cx="554143" cy="461665"/>
          </a:xfrm>
          <a:prstGeom prst="rect">
            <a:avLst/>
          </a:prstGeom>
          <a:noFill/>
        </p:spPr>
        <p:txBody>
          <a:bodyPr wrap="square" rtlCol="0">
            <a:spAutoFit/>
          </a:bodyPr>
          <a:lstStyle/>
          <a:p>
            <a:pPr algn="ctr"/>
            <a:r>
              <a:rPr lang="en-US" altLang="ko-KR" sz="2400" b="1" dirty="0">
                <a:solidFill>
                  <a:schemeClr val="accent2"/>
                </a:solidFill>
                <a:cs typeface="Arial" pitchFamily="34" charset="0"/>
              </a:rPr>
              <a:t>02</a:t>
            </a:r>
            <a:endParaRPr lang="ko-KR" altLang="en-US" sz="2400" b="1" dirty="0">
              <a:solidFill>
                <a:schemeClr val="accent2"/>
              </a:solidFill>
              <a:cs typeface="Arial" pitchFamily="34" charset="0"/>
            </a:endParaRPr>
          </a:p>
        </p:txBody>
      </p:sp>
      <p:sp>
        <p:nvSpPr>
          <p:cNvPr id="21" name="TextBox 20"/>
          <p:cNvSpPr txBox="1"/>
          <p:nvPr/>
        </p:nvSpPr>
        <p:spPr>
          <a:xfrm>
            <a:off x="6137614" y="2764675"/>
            <a:ext cx="554143" cy="461665"/>
          </a:xfrm>
          <a:prstGeom prst="rect">
            <a:avLst/>
          </a:prstGeom>
          <a:noFill/>
        </p:spPr>
        <p:txBody>
          <a:bodyPr wrap="square" rtlCol="0">
            <a:spAutoFit/>
          </a:bodyPr>
          <a:lstStyle/>
          <a:p>
            <a:pPr algn="ctr"/>
            <a:r>
              <a:rPr lang="en-US" altLang="ko-KR" sz="2400" b="1" dirty="0">
                <a:solidFill>
                  <a:schemeClr val="accent2"/>
                </a:solidFill>
                <a:cs typeface="Arial" pitchFamily="34" charset="0"/>
              </a:rPr>
              <a:t>03</a:t>
            </a:r>
            <a:endParaRPr lang="ko-KR" altLang="en-US" sz="2400" b="1" dirty="0">
              <a:solidFill>
                <a:schemeClr val="accent2"/>
              </a:solidFill>
              <a:cs typeface="Arial" pitchFamily="34" charset="0"/>
            </a:endParaRPr>
          </a:p>
        </p:txBody>
      </p:sp>
      <p:sp>
        <p:nvSpPr>
          <p:cNvPr id="22" name="TextBox 21"/>
          <p:cNvSpPr txBox="1"/>
          <p:nvPr/>
        </p:nvSpPr>
        <p:spPr>
          <a:xfrm>
            <a:off x="6137614" y="3882791"/>
            <a:ext cx="554143" cy="461665"/>
          </a:xfrm>
          <a:prstGeom prst="rect">
            <a:avLst/>
          </a:prstGeom>
          <a:noFill/>
        </p:spPr>
        <p:txBody>
          <a:bodyPr wrap="square" rtlCol="0">
            <a:spAutoFit/>
          </a:bodyPr>
          <a:lstStyle/>
          <a:p>
            <a:pPr algn="ctr"/>
            <a:r>
              <a:rPr lang="en-US" altLang="ko-KR" sz="2400" b="1" dirty="0">
                <a:solidFill>
                  <a:schemeClr val="accent2"/>
                </a:solidFill>
                <a:cs typeface="Arial" pitchFamily="34" charset="0"/>
              </a:rPr>
              <a:t>04</a:t>
            </a:r>
            <a:endParaRPr lang="ko-KR" altLang="en-US" sz="2400" b="1" dirty="0">
              <a:solidFill>
                <a:schemeClr val="accent2"/>
              </a:solidFill>
              <a:cs typeface="Arial" pitchFamily="34" charset="0"/>
            </a:endParaRPr>
          </a:p>
        </p:txBody>
      </p:sp>
      <p:grpSp>
        <p:nvGrpSpPr>
          <p:cNvPr id="23" name="Group 22"/>
          <p:cNvGrpSpPr/>
          <p:nvPr/>
        </p:nvGrpSpPr>
        <p:grpSpPr>
          <a:xfrm>
            <a:off x="2595980" y="486098"/>
            <a:ext cx="3272009" cy="546274"/>
            <a:chOff x="2175371" y="1762964"/>
            <a:chExt cx="5040560" cy="546274"/>
          </a:xfrm>
        </p:grpSpPr>
        <p:sp>
          <p:nvSpPr>
            <p:cNvPr id="24" name="TextBox 10"/>
            <p:cNvSpPr txBox="1"/>
            <p:nvPr/>
          </p:nvSpPr>
          <p:spPr bwMode="auto">
            <a:xfrm>
              <a:off x="2175371" y="1762964"/>
              <a:ext cx="5040560"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400" b="1" dirty="0">
                  <a:solidFill>
                    <a:schemeClr val="bg1"/>
                  </a:solidFill>
                  <a:cs typeface="Arial" pitchFamily="34" charset="0"/>
                </a:rPr>
                <a:t>Group Definition</a:t>
              </a:r>
            </a:p>
          </p:txBody>
        </p:sp>
        <p:sp>
          <p:nvSpPr>
            <p:cNvPr id="25" name="TextBox 24"/>
            <p:cNvSpPr txBox="1"/>
            <p:nvPr/>
          </p:nvSpPr>
          <p:spPr bwMode="auto">
            <a:xfrm>
              <a:off x="2175371" y="2032239"/>
              <a:ext cx="5040560"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200" dirty="0">
                  <a:solidFill>
                    <a:schemeClr val="bg1"/>
                  </a:solidFill>
                  <a:cs typeface="Arial" pitchFamily="34" charset="0"/>
                </a:rPr>
                <a:t>Team Members and their roles</a:t>
              </a:r>
              <a:endParaRPr lang="ko-KR" altLang="en-US" sz="1200" dirty="0">
                <a:solidFill>
                  <a:schemeClr val="bg1"/>
                </a:solidFill>
                <a:cs typeface="Arial" pitchFamily="34" charset="0"/>
              </a:endParaRPr>
            </a:p>
          </p:txBody>
        </p:sp>
      </p:grpSp>
      <p:grpSp>
        <p:nvGrpSpPr>
          <p:cNvPr id="26" name="Group 25"/>
          <p:cNvGrpSpPr/>
          <p:nvPr/>
        </p:nvGrpSpPr>
        <p:grpSpPr>
          <a:xfrm>
            <a:off x="2595980" y="1596852"/>
            <a:ext cx="3272009" cy="546274"/>
            <a:chOff x="2175371" y="1762964"/>
            <a:chExt cx="5040560" cy="546274"/>
          </a:xfrm>
        </p:grpSpPr>
        <p:sp>
          <p:nvSpPr>
            <p:cNvPr id="27" name="TextBox 10"/>
            <p:cNvSpPr txBox="1"/>
            <p:nvPr/>
          </p:nvSpPr>
          <p:spPr bwMode="auto">
            <a:xfrm>
              <a:off x="2175371" y="1762964"/>
              <a:ext cx="5040560"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400" b="1" dirty="0">
                  <a:solidFill>
                    <a:schemeClr val="bg1"/>
                  </a:solidFill>
                  <a:cs typeface="Arial" pitchFamily="34" charset="0"/>
                </a:rPr>
                <a:t>Business description</a:t>
              </a:r>
            </a:p>
          </p:txBody>
        </p:sp>
        <p:sp>
          <p:nvSpPr>
            <p:cNvPr id="28" name="TextBox 27"/>
            <p:cNvSpPr txBox="1"/>
            <p:nvPr/>
          </p:nvSpPr>
          <p:spPr bwMode="auto">
            <a:xfrm>
              <a:off x="2175371" y="2032239"/>
              <a:ext cx="5040560"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200" dirty="0">
                  <a:solidFill>
                    <a:schemeClr val="bg1"/>
                  </a:solidFill>
                  <a:cs typeface="Arial" pitchFamily="34" charset="0"/>
                </a:rPr>
                <a:t>Problem statement</a:t>
              </a:r>
              <a:endParaRPr lang="ko-KR" altLang="en-US" sz="1200" dirty="0">
                <a:solidFill>
                  <a:schemeClr val="bg1"/>
                </a:solidFill>
                <a:cs typeface="Arial" pitchFamily="34" charset="0"/>
              </a:endParaRPr>
            </a:p>
          </p:txBody>
        </p:sp>
      </p:grpSp>
      <p:grpSp>
        <p:nvGrpSpPr>
          <p:cNvPr id="29" name="Group 28"/>
          <p:cNvGrpSpPr/>
          <p:nvPr/>
        </p:nvGrpSpPr>
        <p:grpSpPr>
          <a:xfrm>
            <a:off x="2595980" y="2707606"/>
            <a:ext cx="3272009" cy="546274"/>
            <a:chOff x="2175371" y="1762964"/>
            <a:chExt cx="5040560" cy="546274"/>
          </a:xfrm>
        </p:grpSpPr>
        <p:sp>
          <p:nvSpPr>
            <p:cNvPr id="30" name="TextBox 10"/>
            <p:cNvSpPr txBox="1"/>
            <p:nvPr/>
          </p:nvSpPr>
          <p:spPr bwMode="auto">
            <a:xfrm>
              <a:off x="2175371" y="1762964"/>
              <a:ext cx="5040560"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400" b="1" dirty="0">
                  <a:solidFill>
                    <a:schemeClr val="bg1"/>
                  </a:solidFill>
                  <a:cs typeface="Arial" pitchFamily="34" charset="0"/>
                </a:rPr>
                <a:t>System requirements</a:t>
              </a:r>
            </a:p>
          </p:txBody>
        </p:sp>
        <p:sp>
          <p:nvSpPr>
            <p:cNvPr id="31" name="TextBox 30"/>
            <p:cNvSpPr txBox="1"/>
            <p:nvPr/>
          </p:nvSpPr>
          <p:spPr bwMode="auto">
            <a:xfrm>
              <a:off x="2175371" y="2032239"/>
              <a:ext cx="5040560"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200" dirty="0">
                  <a:solidFill>
                    <a:schemeClr val="bg1"/>
                  </a:solidFill>
                  <a:cs typeface="Arial" pitchFamily="34" charset="0"/>
                </a:rPr>
                <a:t>Functional Requirements</a:t>
              </a:r>
              <a:endParaRPr lang="ko-KR" altLang="en-US" sz="1200" dirty="0">
                <a:solidFill>
                  <a:schemeClr val="bg1"/>
                </a:solidFill>
                <a:cs typeface="Arial" pitchFamily="34" charset="0"/>
              </a:endParaRPr>
            </a:p>
          </p:txBody>
        </p:sp>
      </p:grpSp>
      <p:grpSp>
        <p:nvGrpSpPr>
          <p:cNvPr id="32" name="Group 31"/>
          <p:cNvGrpSpPr/>
          <p:nvPr/>
        </p:nvGrpSpPr>
        <p:grpSpPr>
          <a:xfrm>
            <a:off x="2595980" y="3818359"/>
            <a:ext cx="3272009" cy="546274"/>
            <a:chOff x="2175371" y="1762964"/>
            <a:chExt cx="5040560" cy="546274"/>
          </a:xfrm>
        </p:grpSpPr>
        <p:sp>
          <p:nvSpPr>
            <p:cNvPr id="33" name="TextBox 10"/>
            <p:cNvSpPr txBox="1"/>
            <p:nvPr/>
          </p:nvSpPr>
          <p:spPr bwMode="auto">
            <a:xfrm>
              <a:off x="2175371" y="1762964"/>
              <a:ext cx="5040560" cy="52322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400" b="1" dirty="0">
                  <a:solidFill>
                    <a:schemeClr val="bg1"/>
                  </a:solidFill>
                  <a:cs typeface="Arial" pitchFamily="34" charset="0"/>
                </a:rPr>
                <a:t>Competitors works</a:t>
              </a:r>
            </a:p>
            <a:p>
              <a:pPr algn="r">
                <a:defRPr/>
              </a:pPr>
              <a:endParaRPr lang="en-US" altLang="ko-KR" sz="1400" b="1" dirty="0">
                <a:solidFill>
                  <a:schemeClr val="bg1"/>
                </a:solidFill>
                <a:cs typeface="Arial" pitchFamily="34" charset="0"/>
              </a:endParaRPr>
            </a:p>
          </p:txBody>
        </p:sp>
        <p:sp>
          <p:nvSpPr>
            <p:cNvPr id="34" name="TextBox 33"/>
            <p:cNvSpPr txBox="1"/>
            <p:nvPr/>
          </p:nvSpPr>
          <p:spPr bwMode="auto">
            <a:xfrm>
              <a:off x="2175371" y="2032239"/>
              <a:ext cx="5040560"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200" b="1" dirty="0">
                  <a:solidFill>
                    <a:schemeClr val="bg1"/>
                  </a:solidFill>
                  <a:cs typeface="Arial" pitchFamily="34" charset="0"/>
                </a:rPr>
                <a:t>Other works</a:t>
              </a:r>
            </a:p>
          </p:txBody>
        </p:sp>
      </p:grpSp>
    </p:spTree>
    <p:extLst>
      <p:ext uri="{BB962C8B-B14F-4D97-AF65-F5344CB8AC3E}">
        <p14:creationId xmlns:p14="http://schemas.microsoft.com/office/powerpoint/2010/main" val="109505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95536" y="536274"/>
            <a:ext cx="2088232" cy="1171380"/>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cs typeface="Arial" pitchFamily="34" charset="0"/>
              </a:rPr>
              <a:t>Outlines</a:t>
            </a:r>
          </a:p>
        </p:txBody>
      </p:sp>
      <p:sp>
        <p:nvSpPr>
          <p:cNvPr id="2" name="Rectangle 1"/>
          <p:cNvSpPr/>
          <p:nvPr/>
        </p:nvSpPr>
        <p:spPr>
          <a:xfrm>
            <a:off x="7236296" y="0"/>
            <a:ext cx="1907704"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ight Arrow 3"/>
          <p:cNvSpPr/>
          <p:nvPr/>
        </p:nvSpPr>
        <p:spPr>
          <a:xfrm rot="20539464">
            <a:off x="7124472" y="872359"/>
            <a:ext cx="1334134" cy="1058306"/>
          </a:xfrm>
          <a:custGeom>
            <a:avLst/>
            <a:gdLst/>
            <a:ahLst/>
            <a:cxnLst/>
            <a:rect l="l" t="t" r="r" b="b"/>
            <a:pathLst>
              <a:path w="1334134" h="1058306">
                <a:moveTo>
                  <a:pt x="804981" y="0"/>
                </a:moveTo>
                <a:lnTo>
                  <a:pt x="1334134" y="529153"/>
                </a:lnTo>
                <a:lnTo>
                  <a:pt x="804981" y="1058306"/>
                </a:lnTo>
                <a:lnTo>
                  <a:pt x="804981" y="793730"/>
                </a:lnTo>
                <a:lnTo>
                  <a:pt x="0" y="793730"/>
                </a:lnTo>
                <a:lnTo>
                  <a:pt x="168626" y="264577"/>
                </a:lnTo>
                <a:lnTo>
                  <a:pt x="804981" y="264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ight Arrow 4"/>
          <p:cNvSpPr/>
          <p:nvPr/>
        </p:nvSpPr>
        <p:spPr>
          <a:xfrm rot="20539464">
            <a:off x="7124472" y="1976473"/>
            <a:ext cx="1334134" cy="1058306"/>
          </a:xfrm>
          <a:custGeom>
            <a:avLst/>
            <a:gdLst/>
            <a:ahLst/>
            <a:cxnLst/>
            <a:rect l="l" t="t" r="r" b="b"/>
            <a:pathLst>
              <a:path w="1334134" h="1058306">
                <a:moveTo>
                  <a:pt x="804981" y="0"/>
                </a:moveTo>
                <a:lnTo>
                  <a:pt x="1334134" y="529153"/>
                </a:lnTo>
                <a:lnTo>
                  <a:pt x="804981" y="1058306"/>
                </a:lnTo>
                <a:lnTo>
                  <a:pt x="804981" y="793730"/>
                </a:lnTo>
                <a:lnTo>
                  <a:pt x="0" y="793730"/>
                </a:lnTo>
                <a:lnTo>
                  <a:pt x="168626" y="264577"/>
                </a:lnTo>
                <a:lnTo>
                  <a:pt x="804981" y="264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ight Arrow 5"/>
          <p:cNvSpPr/>
          <p:nvPr/>
        </p:nvSpPr>
        <p:spPr>
          <a:xfrm rot="20539464">
            <a:off x="7124472" y="3080587"/>
            <a:ext cx="1334134" cy="1058306"/>
          </a:xfrm>
          <a:custGeom>
            <a:avLst/>
            <a:gdLst/>
            <a:ahLst/>
            <a:cxnLst/>
            <a:rect l="l" t="t" r="r" b="b"/>
            <a:pathLst>
              <a:path w="1334134" h="1058306">
                <a:moveTo>
                  <a:pt x="804981" y="0"/>
                </a:moveTo>
                <a:lnTo>
                  <a:pt x="1334134" y="529153"/>
                </a:lnTo>
                <a:lnTo>
                  <a:pt x="804981" y="1058306"/>
                </a:lnTo>
                <a:lnTo>
                  <a:pt x="804981" y="793730"/>
                </a:lnTo>
                <a:lnTo>
                  <a:pt x="0" y="793730"/>
                </a:lnTo>
                <a:lnTo>
                  <a:pt x="168626" y="264577"/>
                </a:lnTo>
                <a:lnTo>
                  <a:pt x="804981" y="264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ight Arrow 6"/>
          <p:cNvSpPr/>
          <p:nvPr/>
        </p:nvSpPr>
        <p:spPr>
          <a:xfrm rot="1060536" flipH="1">
            <a:off x="5964349" y="1424416"/>
            <a:ext cx="1383499" cy="105830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Right Arrow 7"/>
          <p:cNvSpPr/>
          <p:nvPr/>
        </p:nvSpPr>
        <p:spPr>
          <a:xfrm rot="1060536" flipH="1">
            <a:off x="5964349" y="2528530"/>
            <a:ext cx="1383499" cy="105830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ight Arrow 8"/>
          <p:cNvSpPr/>
          <p:nvPr/>
        </p:nvSpPr>
        <p:spPr>
          <a:xfrm rot="1060536" flipH="1">
            <a:off x="5964349" y="3632646"/>
            <a:ext cx="1383499" cy="105830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ight Arrow 12"/>
          <p:cNvSpPr/>
          <p:nvPr/>
        </p:nvSpPr>
        <p:spPr>
          <a:xfrm rot="1060536" flipH="1">
            <a:off x="5964349" y="314404"/>
            <a:ext cx="1383499" cy="105830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ight Arrow 5"/>
          <p:cNvSpPr/>
          <p:nvPr/>
        </p:nvSpPr>
        <p:spPr>
          <a:xfrm rot="20539464">
            <a:off x="7117193" y="4189468"/>
            <a:ext cx="1334134" cy="1058306"/>
          </a:xfrm>
          <a:custGeom>
            <a:avLst/>
            <a:gdLst/>
            <a:ahLst/>
            <a:cxnLst/>
            <a:rect l="l" t="t" r="r" b="b"/>
            <a:pathLst>
              <a:path w="1334134" h="1058306">
                <a:moveTo>
                  <a:pt x="804981" y="0"/>
                </a:moveTo>
                <a:lnTo>
                  <a:pt x="1334134" y="529153"/>
                </a:lnTo>
                <a:lnTo>
                  <a:pt x="804981" y="1058306"/>
                </a:lnTo>
                <a:lnTo>
                  <a:pt x="804981" y="793730"/>
                </a:lnTo>
                <a:lnTo>
                  <a:pt x="0" y="793730"/>
                </a:lnTo>
                <a:lnTo>
                  <a:pt x="168626" y="264577"/>
                </a:lnTo>
                <a:lnTo>
                  <a:pt x="804981" y="264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ight Arrow 3"/>
          <p:cNvSpPr/>
          <p:nvPr/>
        </p:nvSpPr>
        <p:spPr>
          <a:xfrm rot="20539464">
            <a:off x="7157361" y="12575"/>
            <a:ext cx="1334133" cy="793729"/>
          </a:xfrm>
          <a:custGeom>
            <a:avLst/>
            <a:gdLst/>
            <a:ahLst/>
            <a:cxnLst/>
            <a:rect l="l" t="t" r="r" b="b"/>
            <a:pathLst>
              <a:path w="1334133" h="793729">
                <a:moveTo>
                  <a:pt x="788394" y="0"/>
                </a:moveTo>
                <a:lnTo>
                  <a:pt x="1201063" y="131506"/>
                </a:lnTo>
                <a:lnTo>
                  <a:pt x="1334133" y="264576"/>
                </a:lnTo>
                <a:lnTo>
                  <a:pt x="804981" y="793729"/>
                </a:lnTo>
                <a:lnTo>
                  <a:pt x="804981" y="529153"/>
                </a:lnTo>
                <a:lnTo>
                  <a:pt x="0" y="529153"/>
                </a:lnTo>
                <a:lnTo>
                  <a:pt x="16862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ight Arrow 16"/>
          <p:cNvSpPr/>
          <p:nvPr/>
        </p:nvSpPr>
        <p:spPr>
          <a:xfrm rot="1060536" flipH="1">
            <a:off x="6020816" y="4705082"/>
            <a:ext cx="1184167" cy="614682"/>
          </a:xfrm>
          <a:custGeom>
            <a:avLst/>
            <a:gdLst/>
            <a:ahLst/>
            <a:cxnLst/>
            <a:rect l="l" t="t" r="r" b="b"/>
            <a:pathLst>
              <a:path w="1184167" h="614682">
                <a:moveTo>
                  <a:pt x="655014" y="0"/>
                </a:moveTo>
                <a:lnTo>
                  <a:pt x="655014" y="264577"/>
                </a:lnTo>
                <a:lnTo>
                  <a:pt x="0" y="264577"/>
                </a:lnTo>
                <a:lnTo>
                  <a:pt x="1098638" y="614682"/>
                </a:lnTo>
                <a:lnTo>
                  <a:pt x="1184167" y="5291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6137614" y="528443"/>
            <a:ext cx="554143" cy="461665"/>
          </a:xfrm>
          <a:prstGeom prst="rect">
            <a:avLst/>
          </a:prstGeom>
          <a:noFill/>
        </p:spPr>
        <p:txBody>
          <a:bodyPr wrap="square" rtlCol="0">
            <a:spAutoFit/>
          </a:bodyPr>
          <a:lstStyle/>
          <a:p>
            <a:pPr algn="ctr"/>
            <a:r>
              <a:rPr lang="en-US" altLang="ko-KR" sz="2400" b="1" dirty="0">
                <a:solidFill>
                  <a:schemeClr val="accent2"/>
                </a:solidFill>
                <a:cs typeface="Arial" pitchFamily="34" charset="0"/>
              </a:rPr>
              <a:t>05</a:t>
            </a:r>
            <a:endParaRPr lang="ko-KR" altLang="en-US" sz="2400" b="1" dirty="0">
              <a:solidFill>
                <a:schemeClr val="accent2"/>
              </a:solidFill>
              <a:cs typeface="Arial" pitchFamily="34" charset="0"/>
            </a:endParaRPr>
          </a:p>
        </p:txBody>
      </p:sp>
      <p:sp>
        <p:nvSpPr>
          <p:cNvPr id="20" name="TextBox 19"/>
          <p:cNvSpPr txBox="1"/>
          <p:nvPr/>
        </p:nvSpPr>
        <p:spPr>
          <a:xfrm>
            <a:off x="6137614" y="1646559"/>
            <a:ext cx="554143" cy="461665"/>
          </a:xfrm>
          <a:prstGeom prst="rect">
            <a:avLst/>
          </a:prstGeom>
          <a:noFill/>
        </p:spPr>
        <p:txBody>
          <a:bodyPr wrap="square" rtlCol="0">
            <a:spAutoFit/>
          </a:bodyPr>
          <a:lstStyle/>
          <a:p>
            <a:pPr algn="ctr"/>
            <a:r>
              <a:rPr lang="en-US" altLang="ko-KR" sz="2400" b="1" dirty="0">
                <a:solidFill>
                  <a:schemeClr val="accent2"/>
                </a:solidFill>
                <a:cs typeface="Arial" pitchFamily="34" charset="0"/>
              </a:rPr>
              <a:t>06</a:t>
            </a:r>
            <a:endParaRPr lang="ko-KR" altLang="en-US" sz="2400" b="1" dirty="0">
              <a:solidFill>
                <a:schemeClr val="accent2"/>
              </a:solidFill>
              <a:cs typeface="Arial" pitchFamily="34" charset="0"/>
            </a:endParaRPr>
          </a:p>
        </p:txBody>
      </p:sp>
      <p:grpSp>
        <p:nvGrpSpPr>
          <p:cNvPr id="29" name="Group 28"/>
          <p:cNvGrpSpPr/>
          <p:nvPr/>
        </p:nvGrpSpPr>
        <p:grpSpPr>
          <a:xfrm>
            <a:off x="2433684" y="459192"/>
            <a:ext cx="3357584" cy="549953"/>
            <a:chOff x="2175371" y="1759285"/>
            <a:chExt cx="5172389" cy="549953"/>
          </a:xfrm>
        </p:grpSpPr>
        <p:sp>
          <p:nvSpPr>
            <p:cNvPr id="30" name="TextBox 10"/>
            <p:cNvSpPr txBox="1"/>
            <p:nvPr/>
          </p:nvSpPr>
          <p:spPr bwMode="auto">
            <a:xfrm>
              <a:off x="2307200" y="1759285"/>
              <a:ext cx="5040560"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400" b="1" dirty="0">
                  <a:solidFill>
                    <a:schemeClr val="bg1"/>
                  </a:solidFill>
                  <a:cs typeface="Arial" pitchFamily="34" charset="0"/>
                </a:rPr>
                <a:t>How it works</a:t>
              </a:r>
            </a:p>
          </p:txBody>
        </p:sp>
        <p:sp>
          <p:nvSpPr>
            <p:cNvPr id="31" name="TextBox 30"/>
            <p:cNvSpPr txBox="1"/>
            <p:nvPr/>
          </p:nvSpPr>
          <p:spPr bwMode="auto">
            <a:xfrm>
              <a:off x="2175371" y="2032239"/>
              <a:ext cx="5040560"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200" dirty="0">
                  <a:solidFill>
                    <a:schemeClr val="bg1"/>
                  </a:solidFill>
                  <a:cs typeface="Arial" pitchFamily="34" charset="0"/>
                </a:rPr>
                <a:t>System functionality</a:t>
              </a:r>
              <a:endParaRPr lang="ko-KR" altLang="en-US" sz="1200" dirty="0">
                <a:solidFill>
                  <a:schemeClr val="bg1"/>
                </a:solidFill>
                <a:cs typeface="Arial" pitchFamily="34" charset="0"/>
              </a:endParaRPr>
            </a:p>
          </p:txBody>
        </p:sp>
      </p:grpSp>
      <p:grpSp>
        <p:nvGrpSpPr>
          <p:cNvPr id="32" name="Group 31"/>
          <p:cNvGrpSpPr/>
          <p:nvPr/>
        </p:nvGrpSpPr>
        <p:grpSpPr>
          <a:xfrm>
            <a:off x="2331470" y="1680432"/>
            <a:ext cx="3272009" cy="546274"/>
            <a:chOff x="2175371" y="1762964"/>
            <a:chExt cx="5040560" cy="546274"/>
          </a:xfrm>
        </p:grpSpPr>
        <p:sp>
          <p:nvSpPr>
            <p:cNvPr id="33" name="TextBox 10"/>
            <p:cNvSpPr txBox="1"/>
            <p:nvPr/>
          </p:nvSpPr>
          <p:spPr bwMode="auto">
            <a:xfrm>
              <a:off x="2175371" y="1762964"/>
              <a:ext cx="5040560"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400" b="1" dirty="0">
                  <a:solidFill>
                    <a:schemeClr val="bg1"/>
                  </a:solidFill>
                  <a:cs typeface="Arial" pitchFamily="34" charset="0"/>
                </a:rPr>
                <a:t>Thank you</a:t>
              </a:r>
            </a:p>
          </p:txBody>
        </p:sp>
        <p:sp>
          <p:nvSpPr>
            <p:cNvPr id="34" name="TextBox 33"/>
            <p:cNvSpPr txBox="1"/>
            <p:nvPr/>
          </p:nvSpPr>
          <p:spPr bwMode="auto">
            <a:xfrm>
              <a:off x="2175371" y="2032239"/>
              <a:ext cx="5040560"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endParaRPr lang="en-US" altLang="ko-KR" sz="1200" b="1" dirty="0">
                <a:solidFill>
                  <a:schemeClr val="bg1"/>
                </a:solidFill>
                <a:cs typeface="Arial" pitchFamily="34" charset="0"/>
              </a:endParaRPr>
            </a:p>
          </p:txBody>
        </p:sp>
      </p:grpSp>
    </p:spTree>
    <p:extLst>
      <p:ext uri="{BB962C8B-B14F-4D97-AF65-F5344CB8AC3E}">
        <p14:creationId xmlns:p14="http://schemas.microsoft.com/office/powerpoint/2010/main" val="2188837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27784" y="2159209"/>
            <a:ext cx="3888432" cy="576064"/>
          </a:xfrm>
        </p:spPr>
        <p:txBody>
          <a:bodyPr/>
          <a:lstStyle/>
          <a:p>
            <a:r>
              <a:rPr lang="en-US" altLang="ko-KR" b="1" dirty="0"/>
              <a:t>Welcome!!</a:t>
            </a:r>
            <a:endParaRPr lang="ko-KR" altLang="en-US" b="1" dirty="0"/>
          </a:p>
        </p:txBody>
      </p:sp>
      <p:grpSp>
        <p:nvGrpSpPr>
          <p:cNvPr id="5" name="Group 4"/>
          <p:cNvGrpSpPr/>
          <p:nvPr/>
        </p:nvGrpSpPr>
        <p:grpSpPr>
          <a:xfrm>
            <a:off x="4251603" y="1455767"/>
            <a:ext cx="649059" cy="649059"/>
            <a:chOff x="5696729" y="3628850"/>
            <a:chExt cx="1800000" cy="1800000"/>
          </a:xfrm>
          <a:solidFill>
            <a:schemeClr val="bg1"/>
          </a:solidFill>
        </p:grpSpPr>
        <p:sp>
          <p:nvSpPr>
            <p:cNvPr id="6" name="Rectangle 5"/>
            <p:cNvSpPr/>
            <p:nvPr/>
          </p:nvSpPr>
          <p:spPr>
            <a:xfrm rot="16200000">
              <a:off x="6488456" y="4421123"/>
              <a:ext cx="216000" cy="17994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Rectangle 6"/>
            <p:cNvSpPr/>
            <p:nvPr/>
          </p:nvSpPr>
          <p:spPr>
            <a:xfrm rot="16200000">
              <a:off x="6488456" y="2837123"/>
              <a:ext cx="216000" cy="17994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Rectangle 7"/>
            <p:cNvSpPr/>
            <p:nvPr/>
          </p:nvSpPr>
          <p:spPr>
            <a:xfrm>
              <a:off x="5696730" y="3822037"/>
              <a:ext cx="216000" cy="1405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Rectangle 8"/>
            <p:cNvSpPr/>
            <p:nvPr/>
          </p:nvSpPr>
          <p:spPr>
            <a:xfrm rot="16200000">
              <a:off x="6467032" y="4347606"/>
              <a:ext cx="216000" cy="8904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Rectangle 9"/>
            <p:cNvSpPr/>
            <p:nvPr/>
          </p:nvSpPr>
          <p:spPr>
            <a:xfrm rot="16200000">
              <a:off x="6467032" y="3819606"/>
              <a:ext cx="216000" cy="8904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 name="Rectangle 10"/>
            <p:cNvSpPr/>
            <p:nvPr/>
          </p:nvSpPr>
          <p:spPr>
            <a:xfrm>
              <a:off x="6884320" y="4156849"/>
              <a:ext cx="216000" cy="1055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Rectangle 11"/>
            <p:cNvSpPr/>
            <p:nvPr/>
          </p:nvSpPr>
          <p:spPr>
            <a:xfrm>
              <a:off x="7280729" y="3833303"/>
              <a:ext cx="216000" cy="1405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6129788" y="3844850"/>
              <a:ext cx="216000" cy="1055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Tree>
    <p:extLst>
      <p:ext uri="{BB962C8B-B14F-4D97-AF65-F5344CB8AC3E}">
        <p14:creationId xmlns:p14="http://schemas.microsoft.com/office/powerpoint/2010/main" val="979448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Team members</a:t>
            </a:r>
          </a:p>
        </p:txBody>
      </p:sp>
      <p:grpSp>
        <p:nvGrpSpPr>
          <p:cNvPr id="9" name="Group 8"/>
          <p:cNvGrpSpPr/>
          <p:nvPr/>
        </p:nvGrpSpPr>
        <p:grpSpPr>
          <a:xfrm>
            <a:off x="467544" y="3338780"/>
            <a:ext cx="2016224" cy="817146"/>
            <a:chOff x="3735688" y="3318857"/>
            <a:chExt cx="2059431" cy="817146"/>
          </a:xfrm>
          <a:noFill/>
        </p:grpSpPr>
        <p:sp>
          <p:nvSpPr>
            <p:cNvPr id="11" name="Text Placeholder 17"/>
            <p:cNvSpPr txBox="1">
              <a:spLocks/>
            </p:cNvSpPr>
            <p:nvPr/>
          </p:nvSpPr>
          <p:spPr>
            <a:xfrm>
              <a:off x="3919888" y="3318857"/>
              <a:ext cx="1584177" cy="246087"/>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ar-SY" sz="1400" b="1" dirty="0">
                  <a:solidFill>
                    <a:schemeClr val="accent3"/>
                  </a:solidFill>
                  <a:cs typeface="Arial" pitchFamily="34" charset="0"/>
                </a:rPr>
                <a:t>سعد المبارك</a:t>
              </a:r>
              <a:endParaRPr lang="en-US" sz="1400" b="1" dirty="0">
                <a:solidFill>
                  <a:schemeClr val="accent3"/>
                </a:solidFill>
                <a:cs typeface="Arial" pitchFamily="34" charset="0"/>
              </a:endParaRPr>
            </a:p>
          </p:txBody>
        </p:sp>
        <p:sp>
          <p:nvSpPr>
            <p:cNvPr id="12" name="Text Placeholder 18"/>
            <p:cNvSpPr txBox="1">
              <a:spLocks/>
            </p:cNvSpPr>
            <p:nvPr/>
          </p:nvSpPr>
          <p:spPr>
            <a:xfrm>
              <a:off x="3735688" y="3594814"/>
              <a:ext cx="2059431" cy="541189"/>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accent3"/>
                  </a:solidFill>
                  <a:cs typeface="Arial" pitchFamily="34" charset="0"/>
                </a:rPr>
                <a:t>Designer and programmer</a:t>
              </a:r>
            </a:p>
          </p:txBody>
        </p:sp>
      </p:grpSp>
      <p:grpSp>
        <p:nvGrpSpPr>
          <p:cNvPr id="14" name="Group 13"/>
          <p:cNvGrpSpPr/>
          <p:nvPr/>
        </p:nvGrpSpPr>
        <p:grpSpPr>
          <a:xfrm>
            <a:off x="2411760" y="3361402"/>
            <a:ext cx="2016223" cy="646415"/>
            <a:chOff x="3779911" y="3341479"/>
            <a:chExt cx="1701765" cy="646415"/>
          </a:xfrm>
          <a:noFill/>
        </p:grpSpPr>
        <p:sp>
          <p:nvSpPr>
            <p:cNvPr id="16" name="Text Placeholder 17"/>
            <p:cNvSpPr txBox="1">
              <a:spLocks/>
            </p:cNvSpPr>
            <p:nvPr/>
          </p:nvSpPr>
          <p:spPr>
            <a:xfrm>
              <a:off x="3779911" y="3341479"/>
              <a:ext cx="1701765" cy="246087"/>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ar-SY" sz="1400" b="1" dirty="0">
                  <a:solidFill>
                    <a:schemeClr val="accent3"/>
                  </a:solidFill>
                  <a:cs typeface="Arial" pitchFamily="34" charset="0"/>
                </a:rPr>
                <a:t>صهيب فروخ</a:t>
              </a:r>
              <a:endParaRPr lang="en-US" sz="1400" b="1" dirty="0">
                <a:solidFill>
                  <a:schemeClr val="accent3"/>
                </a:solidFill>
                <a:cs typeface="Arial" pitchFamily="34" charset="0"/>
              </a:endParaRPr>
            </a:p>
          </p:txBody>
        </p:sp>
        <p:sp>
          <p:nvSpPr>
            <p:cNvPr id="17" name="Text Placeholder 18"/>
            <p:cNvSpPr txBox="1">
              <a:spLocks/>
            </p:cNvSpPr>
            <p:nvPr/>
          </p:nvSpPr>
          <p:spPr>
            <a:xfrm>
              <a:off x="3779911" y="3738314"/>
              <a:ext cx="1701764" cy="249580"/>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accent3"/>
                  </a:solidFill>
                  <a:cs typeface="Arial" pitchFamily="34" charset="0"/>
                </a:rPr>
                <a:t>Designer and programmer</a:t>
              </a:r>
            </a:p>
          </p:txBody>
        </p:sp>
      </p:grpSp>
      <p:grpSp>
        <p:nvGrpSpPr>
          <p:cNvPr id="19" name="Group 18"/>
          <p:cNvGrpSpPr/>
          <p:nvPr/>
        </p:nvGrpSpPr>
        <p:grpSpPr>
          <a:xfrm>
            <a:off x="4586288" y="3347694"/>
            <a:ext cx="1463005" cy="646790"/>
            <a:chOff x="3779911" y="3327771"/>
            <a:chExt cx="1609307" cy="646790"/>
          </a:xfrm>
          <a:noFill/>
        </p:grpSpPr>
        <p:sp>
          <p:nvSpPr>
            <p:cNvPr id="21" name="Text Placeholder 17"/>
            <p:cNvSpPr txBox="1">
              <a:spLocks/>
            </p:cNvSpPr>
            <p:nvPr/>
          </p:nvSpPr>
          <p:spPr>
            <a:xfrm>
              <a:off x="3779911" y="3327771"/>
              <a:ext cx="1584177" cy="246087"/>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ar-SY" sz="1400" b="1" dirty="0">
                  <a:solidFill>
                    <a:schemeClr val="accent3"/>
                  </a:solidFill>
                  <a:cs typeface="Arial" pitchFamily="34" charset="0"/>
                </a:rPr>
                <a:t>أحمد حامد</a:t>
              </a:r>
              <a:endParaRPr lang="en-US" sz="1400" b="1" dirty="0">
                <a:solidFill>
                  <a:schemeClr val="accent3"/>
                </a:solidFill>
                <a:cs typeface="Arial" pitchFamily="34" charset="0"/>
              </a:endParaRPr>
            </a:p>
          </p:txBody>
        </p:sp>
        <p:sp>
          <p:nvSpPr>
            <p:cNvPr id="22" name="Text Placeholder 18"/>
            <p:cNvSpPr txBox="1">
              <a:spLocks/>
            </p:cNvSpPr>
            <p:nvPr/>
          </p:nvSpPr>
          <p:spPr>
            <a:xfrm>
              <a:off x="3805041" y="3724981"/>
              <a:ext cx="1584177" cy="249580"/>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accent3"/>
                  </a:solidFill>
                  <a:cs typeface="Arial" pitchFamily="34" charset="0"/>
                </a:rPr>
                <a:t>Programmer</a:t>
              </a:r>
            </a:p>
          </p:txBody>
        </p:sp>
      </p:grpSp>
      <p:pic>
        <p:nvPicPr>
          <p:cNvPr id="30" name="Picture Placeholder 29" descr="A picture containing wall, indoor&#10;&#10;Description automatically generated">
            <a:extLst>
              <a:ext uri="{FF2B5EF4-FFF2-40B4-BE49-F238E27FC236}">
                <a16:creationId xmlns:a16="http://schemas.microsoft.com/office/drawing/2014/main" id="{4A7A9C96-A176-471F-B996-602BAA4D819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8512" r="8512"/>
          <a:stretch>
            <a:fillRect/>
          </a:stretch>
        </p:blipFill>
        <p:spPr>
          <a:xfrm>
            <a:off x="727075" y="1330325"/>
            <a:ext cx="1439863" cy="1838326"/>
          </a:xfrm>
        </p:spPr>
      </p:pic>
      <p:pic>
        <p:nvPicPr>
          <p:cNvPr id="32" name="Picture Placeholder 31" descr="A picture containing wall, indoor&#10;&#10;Description automatically generated">
            <a:extLst>
              <a:ext uri="{FF2B5EF4-FFF2-40B4-BE49-F238E27FC236}">
                <a16:creationId xmlns:a16="http://schemas.microsoft.com/office/drawing/2014/main" id="{8CC22DF4-7979-4FCA-B962-4B76A3BEE11E}"/>
              </a:ext>
            </a:extLst>
          </p:cNvPr>
          <p:cNvPicPr>
            <a:picLocks noGrp="1" noChangeAspect="1"/>
          </p:cNvPicPr>
          <p:nvPr>
            <p:ph type="pic" idx="12"/>
          </p:nvPr>
        </p:nvPicPr>
        <p:blipFill>
          <a:blip r:embed="rId2">
            <a:extLst>
              <a:ext uri="{28A0092B-C50C-407E-A947-70E740481C1C}">
                <a14:useLocalDpi xmlns:a14="http://schemas.microsoft.com/office/drawing/2010/main" val="0"/>
              </a:ext>
            </a:extLst>
          </a:blip>
          <a:srcRect l="12217" r="12217"/>
          <a:stretch>
            <a:fillRect/>
          </a:stretch>
        </p:blipFill>
        <p:spPr>
          <a:xfrm>
            <a:off x="2634059" y="1330325"/>
            <a:ext cx="1441450" cy="1838326"/>
          </a:xfrm>
        </p:spPr>
      </p:pic>
      <p:pic>
        <p:nvPicPr>
          <p:cNvPr id="34" name="Picture Placeholder 33" descr="A picture containing wall, indoor&#10;&#10;Description automatically generated">
            <a:extLst>
              <a:ext uri="{FF2B5EF4-FFF2-40B4-BE49-F238E27FC236}">
                <a16:creationId xmlns:a16="http://schemas.microsoft.com/office/drawing/2014/main" id="{30751D12-FADD-47DB-972C-62D92A664530}"/>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l="8648" r="8648"/>
          <a:stretch>
            <a:fillRect/>
          </a:stretch>
        </p:blipFill>
        <p:spPr>
          <a:xfrm>
            <a:off x="4643438" y="1330325"/>
            <a:ext cx="1441450" cy="1838326"/>
          </a:xfrm>
        </p:spPr>
      </p:pic>
      <p:pic>
        <p:nvPicPr>
          <p:cNvPr id="37" name="Picture 36">
            <a:extLst>
              <a:ext uri="{FF2B5EF4-FFF2-40B4-BE49-F238E27FC236}">
                <a16:creationId xmlns:a16="http://schemas.microsoft.com/office/drawing/2014/main" id="{8DA2D5DD-EB39-4497-B7CF-F1DBB0D8DA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6376001" y="1484118"/>
            <a:ext cx="1800224" cy="1492638"/>
          </a:xfrm>
          <a:prstGeom prst="rect">
            <a:avLst/>
          </a:prstGeom>
        </p:spPr>
      </p:pic>
      <p:grpSp>
        <p:nvGrpSpPr>
          <p:cNvPr id="39" name="Group 38">
            <a:extLst>
              <a:ext uri="{FF2B5EF4-FFF2-40B4-BE49-F238E27FC236}">
                <a16:creationId xmlns:a16="http://schemas.microsoft.com/office/drawing/2014/main" id="{53630A4B-C53E-4CA9-8A25-5529CEEE0EF7}"/>
              </a:ext>
            </a:extLst>
          </p:cNvPr>
          <p:cNvGrpSpPr/>
          <p:nvPr/>
        </p:nvGrpSpPr>
        <p:grpSpPr>
          <a:xfrm>
            <a:off x="6520693" y="3334361"/>
            <a:ext cx="1440159" cy="724554"/>
            <a:chOff x="3779911" y="3327771"/>
            <a:chExt cx="1584177" cy="616139"/>
          </a:xfrm>
          <a:noFill/>
        </p:grpSpPr>
        <p:sp>
          <p:nvSpPr>
            <p:cNvPr id="41" name="Text Placeholder 17">
              <a:extLst>
                <a:ext uri="{FF2B5EF4-FFF2-40B4-BE49-F238E27FC236}">
                  <a16:creationId xmlns:a16="http://schemas.microsoft.com/office/drawing/2014/main" id="{9FEC04D3-8925-466E-9C7E-0A556ECFB618}"/>
                </a:ext>
              </a:extLst>
            </p:cNvPr>
            <p:cNvSpPr txBox="1">
              <a:spLocks/>
            </p:cNvSpPr>
            <p:nvPr/>
          </p:nvSpPr>
          <p:spPr>
            <a:xfrm>
              <a:off x="3779911" y="3327771"/>
              <a:ext cx="1584177" cy="246087"/>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ar-SY" sz="1400" b="1" dirty="0">
                  <a:solidFill>
                    <a:schemeClr val="accent3"/>
                  </a:solidFill>
                  <a:cs typeface="Arial" pitchFamily="34" charset="0"/>
                </a:rPr>
                <a:t>عبد الله شحادة</a:t>
              </a:r>
              <a:endParaRPr lang="en-US" sz="1400" b="1" dirty="0">
                <a:solidFill>
                  <a:schemeClr val="accent3"/>
                </a:solidFill>
                <a:cs typeface="Arial" pitchFamily="34" charset="0"/>
              </a:endParaRPr>
            </a:p>
          </p:txBody>
        </p:sp>
        <p:sp>
          <p:nvSpPr>
            <p:cNvPr id="42" name="Text Placeholder 18">
              <a:extLst>
                <a:ext uri="{FF2B5EF4-FFF2-40B4-BE49-F238E27FC236}">
                  <a16:creationId xmlns:a16="http://schemas.microsoft.com/office/drawing/2014/main" id="{EDE97B28-FC6C-4256-B77D-B2314DA970FB}"/>
                </a:ext>
              </a:extLst>
            </p:cNvPr>
            <p:cNvSpPr txBox="1">
              <a:spLocks/>
            </p:cNvSpPr>
            <p:nvPr/>
          </p:nvSpPr>
          <p:spPr>
            <a:xfrm>
              <a:off x="3779911" y="3644772"/>
              <a:ext cx="1584177" cy="299138"/>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accent3"/>
                  </a:solidFill>
                  <a:cs typeface="Arial" pitchFamily="34" charset="0"/>
                </a:rPr>
                <a:t>Programmer</a:t>
              </a:r>
            </a:p>
          </p:txBody>
        </p:sp>
      </p:grpSp>
      <p:sp>
        <p:nvSpPr>
          <p:cNvPr id="43" name="Text Placeholder 18">
            <a:extLst>
              <a:ext uri="{FF2B5EF4-FFF2-40B4-BE49-F238E27FC236}">
                <a16:creationId xmlns:a16="http://schemas.microsoft.com/office/drawing/2014/main" id="{89C9EAB1-49AC-4164-89D1-C173BFCCBF0F}"/>
              </a:ext>
            </a:extLst>
          </p:cNvPr>
          <p:cNvSpPr txBox="1">
            <a:spLocks/>
          </p:cNvSpPr>
          <p:nvPr/>
        </p:nvSpPr>
        <p:spPr>
          <a:xfrm>
            <a:off x="2411760" y="4476110"/>
            <a:ext cx="4968551" cy="24958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ar-SY" sz="1800" dirty="0">
                <a:solidFill>
                  <a:schemeClr val="accent3"/>
                </a:solidFill>
                <a:cs typeface="Arial" pitchFamily="34" charset="0"/>
              </a:rPr>
              <a:t>بإشراف : د.أبي صندوق</a:t>
            </a:r>
          </a:p>
          <a:p>
            <a:pPr marL="0" indent="0" algn="ctr">
              <a:buNone/>
            </a:pPr>
            <a:r>
              <a:rPr lang="ar-SY" sz="1800" dirty="0">
                <a:solidFill>
                  <a:schemeClr val="accent3"/>
                </a:solidFill>
                <a:cs typeface="Arial" pitchFamily="34" charset="0"/>
              </a:rPr>
              <a:t>                      م.محمد خير الدين كببي</a:t>
            </a:r>
            <a:endParaRPr lang="en-US" sz="1800" dirty="0">
              <a:solidFill>
                <a:schemeClr val="accent3"/>
              </a:solidFill>
              <a:cs typeface="Arial" pitchFamily="34" charset="0"/>
            </a:endParaRPr>
          </a:p>
        </p:txBody>
      </p:sp>
    </p:spTree>
    <p:extLst>
      <p:ext uri="{BB962C8B-B14F-4D97-AF65-F5344CB8AC3E}">
        <p14:creationId xmlns:p14="http://schemas.microsoft.com/office/powerpoint/2010/main" val="195924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  Our System</a:t>
            </a:r>
            <a:endParaRPr lang="ko-KR" altLang="en-US" dirty="0"/>
          </a:p>
        </p:txBody>
      </p:sp>
      <p:sp>
        <p:nvSpPr>
          <p:cNvPr id="3" name="Text Placeholder 2"/>
          <p:cNvSpPr>
            <a:spLocks noGrp="1"/>
          </p:cNvSpPr>
          <p:nvPr>
            <p:ph type="body" sz="quarter" idx="11"/>
          </p:nvPr>
        </p:nvSpPr>
        <p:spPr/>
        <p:txBody>
          <a:bodyPr/>
          <a:lstStyle/>
          <a:p>
            <a:pPr lvl="0"/>
            <a:r>
              <a:rPr lang="en-US" altLang="ko-KR" dirty="0"/>
              <a:t>What do we present through this system ?</a:t>
            </a:r>
          </a:p>
        </p:txBody>
      </p:sp>
      <p:sp>
        <p:nvSpPr>
          <p:cNvPr id="5" name="Rectangle 4"/>
          <p:cNvSpPr/>
          <p:nvPr/>
        </p:nvSpPr>
        <p:spPr>
          <a:xfrm>
            <a:off x="1008556" y="1299238"/>
            <a:ext cx="7360586" cy="22240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TextBox 5"/>
          <p:cNvSpPr txBox="1"/>
          <p:nvPr/>
        </p:nvSpPr>
        <p:spPr>
          <a:xfrm>
            <a:off x="2090574" y="1491628"/>
            <a:ext cx="554143"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7" name="TextBox 6"/>
          <p:cNvSpPr txBox="1"/>
          <p:nvPr/>
        </p:nvSpPr>
        <p:spPr>
          <a:xfrm>
            <a:off x="4232509" y="1491629"/>
            <a:ext cx="554143"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8" name="TextBox 7"/>
          <p:cNvSpPr txBox="1"/>
          <p:nvPr/>
        </p:nvSpPr>
        <p:spPr>
          <a:xfrm>
            <a:off x="6485306" y="1491630"/>
            <a:ext cx="554143"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grpSp>
        <p:nvGrpSpPr>
          <p:cNvPr id="9" name="Group 8"/>
          <p:cNvGrpSpPr/>
          <p:nvPr/>
        </p:nvGrpSpPr>
        <p:grpSpPr>
          <a:xfrm>
            <a:off x="1894089" y="1990302"/>
            <a:ext cx="2005357" cy="678692"/>
            <a:chOff x="803640" y="3362835"/>
            <a:chExt cx="2059657" cy="678692"/>
          </a:xfrm>
        </p:grpSpPr>
        <p:sp>
          <p:nvSpPr>
            <p:cNvPr id="10" name="TextBox 9"/>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Flexibility and dynamicity</a:t>
              </a:r>
              <a:endParaRPr lang="ko-KR" altLang="en-US" sz="1200" dirty="0">
                <a:solidFill>
                  <a:schemeClr val="bg1"/>
                </a:solidFill>
                <a:cs typeface="Arial" pitchFamily="34" charset="0"/>
              </a:endParaRPr>
            </a:p>
          </p:txBody>
        </p:sp>
        <p:sp>
          <p:nvSpPr>
            <p:cNvPr id="11" name="TextBox 10"/>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bg1"/>
                  </a:solidFill>
                  <a:cs typeface="Arial" pitchFamily="34" charset="0"/>
                </a:rPr>
                <a:t>User Management</a:t>
              </a:r>
              <a:endParaRPr lang="ko-KR" altLang="en-US" sz="1200" b="1" dirty="0">
                <a:solidFill>
                  <a:schemeClr val="bg1"/>
                </a:solidFill>
                <a:cs typeface="Arial" pitchFamily="34" charset="0"/>
              </a:endParaRPr>
            </a:p>
          </p:txBody>
        </p:sp>
      </p:grpSp>
      <p:grpSp>
        <p:nvGrpSpPr>
          <p:cNvPr id="12" name="Group 11"/>
          <p:cNvGrpSpPr/>
          <p:nvPr/>
        </p:nvGrpSpPr>
        <p:grpSpPr>
          <a:xfrm>
            <a:off x="4133144" y="1990302"/>
            <a:ext cx="2005357" cy="678692"/>
            <a:chOff x="803640" y="3362835"/>
            <a:chExt cx="2059657" cy="678692"/>
          </a:xfrm>
        </p:grpSpPr>
        <p:sp>
          <p:nvSpPr>
            <p:cNvPr id="13" name="TextBox 12"/>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Full control for customer’s surveys</a:t>
              </a:r>
              <a:endParaRPr lang="ko-KR" altLang="en-US" sz="1200" dirty="0">
                <a:solidFill>
                  <a:schemeClr val="bg1"/>
                </a:solidFill>
                <a:cs typeface="Arial" pitchFamily="34" charset="0"/>
              </a:endParaRPr>
            </a:p>
          </p:txBody>
        </p:sp>
        <p:sp>
          <p:nvSpPr>
            <p:cNvPr id="14" name="TextBox 13"/>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bg1"/>
                  </a:solidFill>
                  <a:cs typeface="Arial" pitchFamily="34" charset="0"/>
                </a:rPr>
                <a:t>Survey Management</a:t>
              </a:r>
              <a:endParaRPr lang="ko-KR" altLang="en-US" sz="1200" b="1" dirty="0">
                <a:solidFill>
                  <a:schemeClr val="bg1"/>
                </a:solidFill>
                <a:cs typeface="Arial" pitchFamily="34" charset="0"/>
              </a:endParaRPr>
            </a:p>
          </p:txBody>
        </p:sp>
      </p:grpSp>
      <p:grpSp>
        <p:nvGrpSpPr>
          <p:cNvPr id="15" name="Group 14"/>
          <p:cNvGrpSpPr/>
          <p:nvPr/>
        </p:nvGrpSpPr>
        <p:grpSpPr>
          <a:xfrm>
            <a:off x="6294147" y="1963416"/>
            <a:ext cx="1968068" cy="678692"/>
            <a:chOff x="668842" y="3362835"/>
            <a:chExt cx="2345541" cy="678692"/>
          </a:xfrm>
        </p:grpSpPr>
        <p:sp>
          <p:nvSpPr>
            <p:cNvPr id="16" name="TextBox 15"/>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High level security for customer profiles</a:t>
              </a:r>
              <a:endParaRPr lang="ko-KR" altLang="en-US" sz="1200" dirty="0">
                <a:solidFill>
                  <a:schemeClr val="bg1"/>
                </a:solidFill>
                <a:cs typeface="Arial" pitchFamily="34" charset="0"/>
              </a:endParaRPr>
            </a:p>
          </p:txBody>
        </p:sp>
        <p:sp>
          <p:nvSpPr>
            <p:cNvPr id="17" name="TextBox 16"/>
            <p:cNvSpPr txBox="1"/>
            <p:nvPr/>
          </p:nvSpPr>
          <p:spPr>
            <a:xfrm>
              <a:off x="668842" y="3362835"/>
              <a:ext cx="2345541" cy="276999"/>
            </a:xfrm>
            <a:prstGeom prst="rect">
              <a:avLst/>
            </a:prstGeom>
            <a:noFill/>
          </p:spPr>
          <p:txBody>
            <a:bodyPr wrap="square" rtlCol="0">
              <a:spAutoFit/>
            </a:bodyPr>
            <a:lstStyle/>
            <a:p>
              <a:r>
                <a:rPr lang="en-US" altLang="ko-KR" sz="1200" b="1" dirty="0">
                  <a:solidFill>
                    <a:schemeClr val="bg1"/>
                  </a:solidFill>
                  <a:cs typeface="Arial" pitchFamily="34" charset="0"/>
                </a:rPr>
                <a:t>Customer Management</a:t>
              </a:r>
              <a:endParaRPr lang="ko-KR" altLang="en-US" sz="1200" b="1" dirty="0">
                <a:solidFill>
                  <a:schemeClr val="bg1"/>
                </a:solidFill>
                <a:cs typeface="Arial" pitchFamily="34" charset="0"/>
              </a:endParaRPr>
            </a:p>
          </p:txBody>
        </p:sp>
      </p:grpSp>
    </p:spTree>
    <p:extLst>
      <p:ext uri="{BB962C8B-B14F-4D97-AF65-F5344CB8AC3E}">
        <p14:creationId xmlns:p14="http://schemas.microsoft.com/office/powerpoint/2010/main" val="1280216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pPr lvl="0"/>
            <a:r>
              <a:rPr lang="en-US" altLang="ko-KR" dirty="0"/>
              <a:t>What do we present through this system ?</a:t>
            </a:r>
          </a:p>
        </p:txBody>
      </p:sp>
      <p:sp>
        <p:nvSpPr>
          <p:cNvPr id="4" name="Right Triangle 3"/>
          <p:cNvSpPr/>
          <p:nvPr/>
        </p:nvSpPr>
        <p:spPr>
          <a:xfrm rot="13500000">
            <a:off x="5569314" y="2289136"/>
            <a:ext cx="1476603" cy="147660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Oval 4"/>
          <p:cNvSpPr/>
          <p:nvPr/>
        </p:nvSpPr>
        <p:spPr>
          <a:xfrm>
            <a:off x="2975491" y="1323312"/>
            <a:ext cx="720080" cy="72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8" name="Oval 7"/>
          <p:cNvSpPr/>
          <p:nvPr/>
        </p:nvSpPr>
        <p:spPr>
          <a:xfrm>
            <a:off x="2111395" y="2646657"/>
            <a:ext cx="720080" cy="72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Oval 9"/>
          <p:cNvSpPr/>
          <p:nvPr/>
        </p:nvSpPr>
        <p:spPr>
          <a:xfrm>
            <a:off x="3113971" y="4011482"/>
            <a:ext cx="720080" cy="72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cxnSp>
        <p:nvCxnSpPr>
          <p:cNvPr id="11" name="Elbow Connector 10"/>
          <p:cNvCxnSpPr>
            <a:endCxn id="5" idx="6"/>
          </p:cNvCxnSpPr>
          <p:nvPr/>
        </p:nvCxnSpPr>
        <p:spPr>
          <a:xfrm rot="10800000">
            <a:off x="3695571" y="1683353"/>
            <a:ext cx="2612044" cy="956481"/>
          </a:xfrm>
          <a:prstGeom prst="bentConnector3">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 idx="5"/>
            <a:endCxn id="8" idx="6"/>
          </p:cNvCxnSpPr>
          <p:nvPr/>
        </p:nvCxnSpPr>
        <p:spPr>
          <a:xfrm flipH="1" flipV="1">
            <a:off x="2831475" y="3006697"/>
            <a:ext cx="3476141" cy="20740"/>
          </a:xfrm>
          <a:prstGeom prst="straightConnector1">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4" name="Elbow Connector 23"/>
          <p:cNvCxnSpPr>
            <a:cxnSpLocks/>
            <a:endCxn id="10" idx="6"/>
          </p:cNvCxnSpPr>
          <p:nvPr/>
        </p:nvCxnSpPr>
        <p:spPr>
          <a:xfrm rot="10800000" flipV="1">
            <a:off x="3834051" y="3366736"/>
            <a:ext cx="2473564" cy="1004785"/>
          </a:xfrm>
          <a:prstGeom prst="bentConnector3">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428065" y="2852808"/>
            <a:ext cx="720080" cy="307777"/>
          </a:xfrm>
          <a:prstGeom prst="rect">
            <a:avLst/>
          </a:prstGeom>
          <a:noFill/>
        </p:spPr>
        <p:txBody>
          <a:bodyPr wrap="square" rtlCol="0">
            <a:spAutoFit/>
          </a:bodyPr>
          <a:lstStyle/>
          <a:p>
            <a:r>
              <a:rPr lang="en-US" altLang="ko-KR" sz="1400" b="1" dirty="0">
                <a:solidFill>
                  <a:schemeClr val="accent3"/>
                </a:solidFill>
                <a:cs typeface="Arial" pitchFamily="34" charset="0"/>
              </a:rPr>
              <a:t>result</a:t>
            </a:r>
            <a:endParaRPr lang="ko-KR" altLang="en-US" sz="1400" b="1" dirty="0">
              <a:solidFill>
                <a:schemeClr val="accent3"/>
              </a:solidFill>
              <a:cs typeface="Arial" pitchFamily="34" charset="0"/>
            </a:endParaRPr>
          </a:p>
        </p:txBody>
      </p:sp>
      <p:sp>
        <p:nvSpPr>
          <p:cNvPr id="42" name="Rectangle 30"/>
          <p:cNvSpPr/>
          <p:nvPr/>
        </p:nvSpPr>
        <p:spPr>
          <a:xfrm>
            <a:off x="3183650" y="1530157"/>
            <a:ext cx="307287" cy="306389"/>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3" name="Oval 7"/>
          <p:cNvSpPr/>
          <p:nvPr/>
        </p:nvSpPr>
        <p:spPr>
          <a:xfrm>
            <a:off x="2304087" y="2820813"/>
            <a:ext cx="358544" cy="358544"/>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5" name="Pie 24"/>
          <p:cNvSpPr/>
          <p:nvPr/>
        </p:nvSpPr>
        <p:spPr>
          <a:xfrm>
            <a:off x="3508208" y="4192734"/>
            <a:ext cx="347828" cy="34590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46" name="TextBox 45"/>
          <p:cNvSpPr txBox="1"/>
          <p:nvPr/>
        </p:nvSpPr>
        <p:spPr>
          <a:xfrm>
            <a:off x="3714717" y="1334859"/>
            <a:ext cx="1733713" cy="276999"/>
          </a:xfrm>
          <a:prstGeom prst="rect">
            <a:avLst/>
          </a:prstGeom>
          <a:noFill/>
        </p:spPr>
        <p:txBody>
          <a:bodyPr wrap="square" rtlCol="0">
            <a:spAutoFit/>
          </a:bodyPr>
          <a:lstStyle/>
          <a:p>
            <a:r>
              <a:rPr lang="en-US" altLang="ko-KR" sz="1200" b="1" dirty="0">
                <a:solidFill>
                  <a:schemeClr val="bg1"/>
                </a:solidFill>
                <a:cs typeface="Arial" pitchFamily="34" charset="0"/>
              </a:rPr>
              <a:t>Users Management</a:t>
            </a:r>
            <a:endParaRPr lang="ko-KR" altLang="en-US" sz="1200" b="1" dirty="0">
              <a:solidFill>
                <a:schemeClr val="bg1"/>
              </a:solidFill>
              <a:cs typeface="Arial" pitchFamily="34" charset="0"/>
            </a:endParaRPr>
          </a:p>
        </p:txBody>
      </p:sp>
      <p:sp>
        <p:nvSpPr>
          <p:cNvPr id="48" name="TextBox 47"/>
          <p:cNvSpPr txBox="1"/>
          <p:nvPr/>
        </p:nvSpPr>
        <p:spPr>
          <a:xfrm>
            <a:off x="2951924" y="2581232"/>
            <a:ext cx="1692083" cy="276999"/>
          </a:xfrm>
          <a:prstGeom prst="rect">
            <a:avLst/>
          </a:prstGeom>
          <a:noFill/>
        </p:spPr>
        <p:txBody>
          <a:bodyPr wrap="square" rtlCol="0">
            <a:spAutoFit/>
          </a:bodyPr>
          <a:lstStyle/>
          <a:p>
            <a:r>
              <a:rPr lang="en-US" altLang="ko-KR" sz="1200" b="1" dirty="0">
                <a:solidFill>
                  <a:schemeClr val="bg1"/>
                </a:solidFill>
                <a:cs typeface="Arial" pitchFamily="34" charset="0"/>
              </a:rPr>
              <a:t>Survey Management</a:t>
            </a:r>
            <a:endParaRPr lang="ko-KR" altLang="en-US" sz="1200" b="1" dirty="0">
              <a:solidFill>
                <a:schemeClr val="bg1"/>
              </a:solidFill>
              <a:cs typeface="Arial" pitchFamily="34" charset="0"/>
            </a:endParaRPr>
          </a:p>
        </p:txBody>
      </p:sp>
      <p:sp>
        <p:nvSpPr>
          <p:cNvPr id="51" name="TextBox 50"/>
          <p:cNvSpPr txBox="1"/>
          <p:nvPr/>
        </p:nvSpPr>
        <p:spPr>
          <a:xfrm>
            <a:off x="3923928" y="4400136"/>
            <a:ext cx="2016223" cy="276999"/>
          </a:xfrm>
          <a:prstGeom prst="rect">
            <a:avLst/>
          </a:prstGeom>
          <a:noFill/>
        </p:spPr>
        <p:txBody>
          <a:bodyPr wrap="square" rtlCol="0">
            <a:spAutoFit/>
          </a:bodyPr>
          <a:lstStyle/>
          <a:p>
            <a:r>
              <a:rPr lang="en-US" altLang="ko-KR" sz="1200" b="1" dirty="0">
                <a:solidFill>
                  <a:schemeClr val="bg1"/>
                </a:solidFill>
                <a:cs typeface="Arial" pitchFamily="34" charset="0"/>
              </a:rPr>
              <a:t>Customer Management</a:t>
            </a:r>
            <a:endParaRPr lang="ko-KR" altLang="en-US" sz="1200" b="1" dirty="0">
              <a:solidFill>
                <a:schemeClr val="bg1"/>
              </a:solidFill>
              <a:cs typeface="Arial" pitchFamily="34" charset="0"/>
            </a:endParaRPr>
          </a:p>
        </p:txBody>
      </p:sp>
      <p:sp>
        <p:nvSpPr>
          <p:cNvPr id="53" name="TextBox 52"/>
          <p:cNvSpPr txBox="1"/>
          <p:nvPr/>
        </p:nvSpPr>
        <p:spPr>
          <a:xfrm>
            <a:off x="7394863" y="2820813"/>
            <a:ext cx="1835696" cy="276999"/>
          </a:xfrm>
          <a:prstGeom prst="rect">
            <a:avLst/>
          </a:prstGeom>
          <a:noFill/>
        </p:spPr>
        <p:txBody>
          <a:bodyPr wrap="square" rtlCol="0">
            <a:spAutoFit/>
          </a:bodyPr>
          <a:lstStyle/>
          <a:p>
            <a:r>
              <a:rPr lang="en-US" altLang="ko-KR" sz="1200" dirty="0">
                <a:solidFill>
                  <a:schemeClr val="bg1"/>
                </a:solidFill>
                <a:cs typeface="Arial" pitchFamily="34" charset="0"/>
              </a:rPr>
              <a:t>Customer Profile Bank</a:t>
            </a:r>
            <a:endParaRPr lang="ko-KR" altLang="en-US" sz="1200" dirty="0">
              <a:solidFill>
                <a:schemeClr val="bg1"/>
              </a:solidFill>
              <a:cs typeface="Arial" pitchFamily="34" charset="0"/>
            </a:endParaRPr>
          </a:p>
        </p:txBody>
      </p:sp>
      <p:sp>
        <p:nvSpPr>
          <p:cNvPr id="34" name="Text Placeholder 1">
            <a:extLst>
              <a:ext uri="{FF2B5EF4-FFF2-40B4-BE49-F238E27FC236}">
                <a16:creationId xmlns:a16="http://schemas.microsoft.com/office/drawing/2014/main" id="{6E1C8924-07E6-4981-9D14-B94AAC475BC2}"/>
              </a:ext>
            </a:extLst>
          </p:cNvPr>
          <p:cNvSpPr>
            <a:spLocks noGrp="1"/>
          </p:cNvSpPr>
          <p:nvPr>
            <p:ph type="body" sz="quarter" idx="10"/>
          </p:nvPr>
        </p:nvSpPr>
        <p:spPr>
          <a:xfrm>
            <a:off x="0" y="123478"/>
            <a:ext cx="9144000" cy="576064"/>
          </a:xfrm>
        </p:spPr>
        <p:txBody>
          <a:bodyPr/>
          <a:lstStyle/>
          <a:p>
            <a:r>
              <a:rPr lang="en-US" altLang="ko-KR" sz="3200" dirty="0"/>
              <a:t>  Our System</a:t>
            </a:r>
            <a:endParaRPr lang="ko-KR" altLang="en-US" sz="3200" dirty="0"/>
          </a:p>
        </p:txBody>
      </p:sp>
    </p:spTree>
    <p:extLst>
      <p:ext uri="{BB962C8B-B14F-4D97-AF65-F5344CB8AC3E}">
        <p14:creationId xmlns:p14="http://schemas.microsoft.com/office/powerpoint/2010/main" val="4034651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Business description</a:t>
            </a:r>
            <a:endParaRPr lang="ko-KR" altLang="en-US" dirty="0"/>
          </a:p>
        </p:txBody>
      </p:sp>
      <p:sp>
        <p:nvSpPr>
          <p:cNvPr id="3" name="Text Placeholder 2"/>
          <p:cNvSpPr>
            <a:spLocks noGrp="1"/>
          </p:cNvSpPr>
          <p:nvPr>
            <p:ph type="body" sz="quarter" idx="11"/>
          </p:nvPr>
        </p:nvSpPr>
        <p:spPr/>
        <p:txBody>
          <a:bodyPr/>
          <a:lstStyle/>
          <a:p>
            <a:pPr lvl="0"/>
            <a:r>
              <a:rPr lang="en-US" altLang="ko-KR" dirty="0"/>
              <a:t>How do we get here ?</a:t>
            </a:r>
          </a:p>
        </p:txBody>
      </p:sp>
      <p:sp>
        <p:nvSpPr>
          <p:cNvPr id="5" name="Block Arc 4"/>
          <p:cNvSpPr/>
          <p:nvPr/>
        </p:nvSpPr>
        <p:spPr>
          <a:xfrm>
            <a:off x="3488504" y="1203598"/>
            <a:ext cx="1224136" cy="1224136"/>
          </a:xfrm>
          <a:prstGeom prst="blockArc">
            <a:avLst>
              <a:gd name="adj1" fmla="val 10800000"/>
              <a:gd name="adj2" fmla="val 5426329"/>
              <a:gd name="adj3" fmla="val 64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 name="Block Arc 5"/>
          <p:cNvSpPr/>
          <p:nvPr/>
        </p:nvSpPr>
        <p:spPr>
          <a:xfrm rot="11700000">
            <a:off x="3215281" y="2328002"/>
            <a:ext cx="1224136" cy="1224136"/>
          </a:xfrm>
          <a:prstGeom prst="blockArc">
            <a:avLst>
              <a:gd name="adj1" fmla="val 10800000"/>
              <a:gd name="adj2" fmla="val 5426329"/>
              <a:gd name="adj3" fmla="val 64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Block Arc 6"/>
          <p:cNvSpPr/>
          <p:nvPr/>
        </p:nvSpPr>
        <p:spPr>
          <a:xfrm>
            <a:off x="4352600" y="2394231"/>
            <a:ext cx="1224136" cy="1224136"/>
          </a:xfrm>
          <a:prstGeom prst="blockArc">
            <a:avLst>
              <a:gd name="adj1" fmla="val 10800000"/>
              <a:gd name="adj2" fmla="val 5426329"/>
              <a:gd name="adj3" fmla="val 64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Block Arc 7"/>
          <p:cNvSpPr/>
          <p:nvPr/>
        </p:nvSpPr>
        <p:spPr>
          <a:xfrm rot="11700000">
            <a:off x="4058041" y="3544805"/>
            <a:ext cx="1224136" cy="1224136"/>
          </a:xfrm>
          <a:prstGeom prst="blockArc">
            <a:avLst>
              <a:gd name="adj1" fmla="val 10800000"/>
              <a:gd name="adj2" fmla="val 5426329"/>
              <a:gd name="adj3" fmla="val 64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Rectangle 9"/>
          <p:cNvSpPr/>
          <p:nvPr/>
        </p:nvSpPr>
        <p:spPr>
          <a:xfrm>
            <a:off x="4803340" y="2855282"/>
            <a:ext cx="322655" cy="30203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16"/>
          <p:cNvSpPr/>
          <p:nvPr/>
        </p:nvSpPr>
        <p:spPr>
          <a:xfrm rot="2700000">
            <a:off x="4547885" y="3937747"/>
            <a:ext cx="244448" cy="43824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Parallelogram 15"/>
          <p:cNvSpPr/>
          <p:nvPr/>
        </p:nvSpPr>
        <p:spPr>
          <a:xfrm rot="16200000">
            <a:off x="3649972" y="2748066"/>
            <a:ext cx="354753" cy="384007"/>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Oval 21"/>
          <p:cNvSpPr>
            <a:spLocks noChangeAspect="1"/>
          </p:cNvSpPr>
          <p:nvPr/>
        </p:nvSpPr>
        <p:spPr>
          <a:xfrm>
            <a:off x="3924086" y="1634183"/>
            <a:ext cx="359957" cy="362963"/>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3" name="Group 12"/>
          <p:cNvGrpSpPr/>
          <p:nvPr/>
        </p:nvGrpSpPr>
        <p:grpSpPr>
          <a:xfrm>
            <a:off x="100988" y="1936417"/>
            <a:ext cx="3077721" cy="678692"/>
            <a:chOff x="687901" y="3362835"/>
            <a:chExt cx="2175396" cy="678692"/>
          </a:xfrm>
        </p:grpSpPr>
        <p:sp>
          <p:nvSpPr>
            <p:cNvPr id="14" name="TextBox 13"/>
            <p:cNvSpPr txBox="1"/>
            <p:nvPr/>
          </p:nvSpPr>
          <p:spPr>
            <a:xfrm>
              <a:off x="687901" y="3579862"/>
              <a:ext cx="2175396" cy="461665"/>
            </a:xfrm>
            <a:prstGeom prst="rect">
              <a:avLst/>
            </a:prstGeom>
            <a:noFill/>
          </p:spPr>
          <p:txBody>
            <a:bodyPr wrap="square" rtlCol="0">
              <a:spAutoFit/>
            </a:bodyPr>
            <a:lstStyle/>
            <a:p>
              <a:pPr algn="r"/>
              <a:r>
                <a:rPr lang="en-US" altLang="ko-KR" sz="1200" dirty="0">
                  <a:solidFill>
                    <a:schemeClr val="accent3"/>
                  </a:solidFill>
                  <a:cs typeface="Arial" pitchFamily="34" charset="0"/>
                </a:rPr>
                <a:t>Huge amount of unused fingerprint images</a:t>
              </a:r>
              <a:endParaRPr lang="ko-KR" altLang="en-US" sz="1200" dirty="0">
                <a:solidFill>
                  <a:schemeClr val="accent3"/>
                </a:solidFill>
                <a:cs typeface="Arial" pitchFamily="34" charset="0"/>
              </a:endParaRPr>
            </a:p>
          </p:txBody>
        </p:sp>
        <p:sp>
          <p:nvSpPr>
            <p:cNvPr id="15" name="TextBox 14"/>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3"/>
                  </a:solidFill>
                  <a:cs typeface="Arial" pitchFamily="34" charset="0"/>
                </a:rPr>
                <a:t>Storage Problem</a:t>
              </a:r>
              <a:endParaRPr lang="ko-KR" altLang="en-US" sz="1200" b="1" dirty="0">
                <a:solidFill>
                  <a:schemeClr val="accent3"/>
                </a:solidFill>
                <a:cs typeface="Arial" pitchFamily="34" charset="0"/>
              </a:endParaRPr>
            </a:p>
          </p:txBody>
        </p:sp>
      </p:grpSp>
      <p:grpSp>
        <p:nvGrpSpPr>
          <p:cNvPr id="19" name="Group 18"/>
          <p:cNvGrpSpPr/>
          <p:nvPr/>
        </p:nvGrpSpPr>
        <p:grpSpPr>
          <a:xfrm>
            <a:off x="4964668" y="1327084"/>
            <a:ext cx="2539483" cy="678692"/>
            <a:chOff x="803640" y="3362835"/>
            <a:chExt cx="2059657" cy="678692"/>
          </a:xfrm>
        </p:grpSpPr>
        <p:sp>
          <p:nvSpPr>
            <p:cNvPr id="20" name="TextBox 19"/>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accent3"/>
                  </a:solidFill>
                  <a:cs typeface="Arial" pitchFamily="34" charset="0"/>
                </a:rPr>
                <a:t>Categories company’s customers due to their attends</a:t>
              </a:r>
              <a:endParaRPr lang="ko-KR" altLang="en-US" sz="1200" dirty="0">
                <a:solidFill>
                  <a:schemeClr val="accent3"/>
                </a:solidFill>
                <a:cs typeface="Arial" pitchFamily="34" charset="0"/>
              </a:endParaRPr>
            </a:p>
          </p:txBody>
        </p:sp>
        <p:sp>
          <p:nvSpPr>
            <p:cNvPr id="21" name="TextBox 20"/>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3"/>
                  </a:solidFill>
                  <a:cs typeface="Arial" pitchFamily="34" charset="0"/>
                </a:rPr>
                <a:t>Better Services Are Needed</a:t>
              </a:r>
              <a:endParaRPr lang="ko-KR" altLang="en-US" sz="1200" b="1" dirty="0">
                <a:solidFill>
                  <a:schemeClr val="accent3"/>
                </a:solidFill>
                <a:cs typeface="Arial" pitchFamily="34" charset="0"/>
              </a:endParaRPr>
            </a:p>
          </p:txBody>
        </p:sp>
      </p:grpSp>
      <p:grpSp>
        <p:nvGrpSpPr>
          <p:cNvPr id="25" name="Group 24">
            <a:extLst>
              <a:ext uri="{FF2B5EF4-FFF2-40B4-BE49-F238E27FC236}">
                <a16:creationId xmlns:a16="http://schemas.microsoft.com/office/drawing/2014/main" id="{70130EAF-EB3E-44DB-A65D-A4771DC682D2}"/>
              </a:ext>
            </a:extLst>
          </p:cNvPr>
          <p:cNvGrpSpPr/>
          <p:nvPr/>
        </p:nvGrpSpPr>
        <p:grpSpPr>
          <a:xfrm>
            <a:off x="5581873" y="3407245"/>
            <a:ext cx="2539483" cy="1048024"/>
            <a:chOff x="803640" y="3362835"/>
            <a:chExt cx="2059657" cy="1048024"/>
          </a:xfrm>
        </p:grpSpPr>
        <p:sp>
          <p:nvSpPr>
            <p:cNvPr id="26" name="TextBox 25">
              <a:extLst>
                <a:ext uri="{FF2B5EF4-FFF2-40B4-BE49-F238E27FC236}">
                  <a16:creationId xmlns:a16="http://schemas.microsoft.com/office/drawing/2014/main" id="{3BFA2143-8233-4BDA-B52F-AC655CB0FFE2}"/>
                </a:ext>
              </a:extLst>
            </p:cNvPr>
            <p:cNvSpPr txBox="1"/>
            <p:nvPr/>
          </p:nvSpPr>
          <p:spPr>
            <a:xfrm>
              <a:off x="803640" y="3579862"/>
              <a:ext cx="2059657" cy="830997"/>
            </a:xfrm>
            <a:prstGeom prst="rect">
              <a:avLst/>
            </a:prstGeom>
            <a:noFill/>
          </p:spPr>
          <p:txBody>
            <a:bodyPr wrap="square" rtlCol="0">
              <a:spAutoFit/>
            </a:bodyPr>
            <a:lstStyle/>
            <a:p>
              <a:pPr algn="just"/>
              <a:r>
                <a:rPr lang="en-US" altLang="ko-KR" sz="1200" dirty="0">
                  <a:solidFill>
                    <a:schemeClr val="accent3"/>
                  </a:solidFill>
                  <a:cs typeface="Arial" pitchFamily="34" charset="0"/>
                </a:rPr>
                <a:t>Syriatel needs to identify the customer by his/her fingerprint and to provide the customer relevant offers.</a:t>
              </a:r>
              <a:endParaRPr lang="ko-KR" altLang="en-US" sz="1200" dirty="0">
                <a:solidFill>
                  <a:schemeClr val="accent3"/>
                </a:solidFill>
                <a:cs typeface="Arial" pitchFamily="34" charset="0"/>
              </a:endParaRPr>
            </a:p>
          </p:txBody>
        </p:sp>
        <p:sp>
          <p:nvSpPr>
            <p:cNvPr id="27" name="TextBox 26">
              <a:extLst>
                <a:ext uri="{FF2B5EF4-FFF2-40B4-BE49-F238E27FC236}">
                  <a16:creationId xmlns:a16="http://schemas.microsoft.com/office/drawing/2014/main" id="{C859567A-E70E-4D77-B809-9497618E6435}"/>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3"/>
                  </a:solidFill>
                  <a:cs typeface="Arial" pitchFamily="34" charset="0"/>
                </a:rPr>
                <a:t>Biometric security</a:t>
              </a:r>
              <a:endParaRPr lang="ko-KR" altLang="en-US" sz="1200" b="1" dirty="0">
                <a:solidFill>
                  <a:schemeClr val="accent3"/>
                </a:solidFill>
                <a:cs typeface="Arial" pitchFamily="34" charset="0"/>
              </a:endParaRPr>
            </a:p>
          </p:txBody>
        </p:sp>
      </p:grpSp>
      <p:grpSp>
        <p:nvGrpSpPr>
          <p:cNvPr id="28" name="Group 27">
            <a:extLst>
              <a:ext uri="{FF2B5EF4-FFF2-40B4-BE49-F238E27FC236}">
                <a16:creationId xmlns:a16="http://schemas.microsoft.com/office/drawing/2014/main" id="{EA70E148-101C-4B25-BF72-1B53FDAF5EA1}"/>
              </a:ext>
            </a:extLst>
          </p:cNvPr>
          <p:cNvGrpSpPr/>
          <p:nvPr/>
        </p:nvGrpSpPr>
        <p:grpSpPr>
          <a:xfrm>
            <a:off x="872740" y="3296284"/>
            <a:ext cx="2539483" cy="863358"/>
            <a:chOff x="803640" y="3362835"/>
            <a:chExt cx="2059657" cy="863358"/>
          </a:xfrm>
        </p:grpSpPr>
        <p:sp>
          <p:nvSpPr>
            <p:cNvPr id="29" name="TextBox 28">
              <a:extLst>
                <a:ext uri="{FF2B5EF4-FFF2-40B4-BE49-F238E27FC236}">
                  <a16:creationId xmlns:a16="http://schemas.microsoft.com/office/drawing/2014/main" id="{3FB093F1-EE57-4A7B-A8B9-13D35DDD71FD}"/>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accent3"/>
                  </a:solidFill>
                  <a:cs typeface="Arial" pitchFamily="34" charset="0"/>
                </a:rPr>
                <a:t>Build an intelligent database structure that reflects the customer-trending information.</a:t>
              </a:r>
              <a:endParaRPr lang="ko-KR" altLang="en-US" sz="1200" dirty="0">
                <a:solidFill>
                  <a:schemeClr val="accent3"/>
                </a:solidFill>
                <a:cs typeface="Arial" pitchFamily="34" charset="0"/>
              </a:endParaRPr>
            </a:p>
          </p:txBody>
        </p:sp>
        <p:sp>
          <p:nvSpPr>
            <p:cNvPr id="30" name="TextBox 29">
              <a:extLst>
                <a:ext uri="{FF2B5EF4-FFF2-40B4-BE49-F238E27FC236}">
                  <a16:creationId xmlns:a16="http://schemas.microsoft.com/office/drawing/2014/main" id="{A4433544-1A64-43B4-AF58-4D87FDCD70A3}"/>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3"/>
                  </a:solidFill>
                  <a:cs typeface="Arial" pitchFamily="34" charset="0"/>
                </a:rPr>
                <a:t>intelligent database Design</a:t>
              </a:r>
              <a:endParaRPr lang="ko-KR" altLang="en-US" sz="1200" b="1" dirty="0">
                <a:solidFill>
                  <a:schemeClr val="accent3"/>
                </a:solidFill>
                <a:cs typeface="Arial" pitchFamily="34" charset="0"/>
              </a:endParaRPr>
            </a:p>
          </p:txBody>
        </p:sp>
      </p:grpSp>
    </p:spTree>
    <p:extLst>
      <p:ext uri="{BB962C8B-B14F-4D97-AF65-F5344CB8AC3E}">
        <p14:creationId xmlns:p14="http://schemas.microsoft.com/office/powerpoint/2010/main" val="1490317504"/>
      </p:ext>
    </p:extLst>
  </p:cSld>
  <p:clrMapOvr>
    <a:masterClrMapping/>
  </p:clrMapOvr>
</p:sld>
</file>

<file path=ppt/theme/theme1.xml><?xml version="1.0" encoding="utf-8"?>
<a:theme xmlns:a="http://schemas.openxmlformats.org/drawingml/2006/main" name="Cover and End Slide Master">
  <a:themeElements>
    <a:clrScheme name="ALLPPT-COLOR-A05">
      <a:dk1>
        <a:sysClr val="windowText" lastClr="000000"/>
      </a:dk1>
      <a:lt1>
        <a:sysClr val="window" lastClr="FFFFFF"/>
      </a:lt1>
      <a:dk2>
        <a:srgbClr val="1F497D"/>
      </a:dk2>
      <a:lt2>
        <a:srgbClr val="EEECE1"/>
      </a:lt2>
      <a:accent1>
        <a:srgbClr val="33E97C"/>
      </a:accent1>
      <a:accent2>
        <a:srgbClr val="2FC5FA"/>
      </a:accent2>
      <a:accent3>
        <a:srgbClr val="F2AC30"/>
      </a:accent3>
      <a:accent4>
        <a:srgbClr val="FE3FE4"/>
      </a:accent4>
      <a:accent5>
        <a:srgbClr val="FE4D3B"/>
      </a:accent5>
      <a:accent6>
        <a:srgbClr val="CBCBCB"/>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0">
      <a:dk1>
        <a:sysClr val="windowText" lastClr="000000"/>
      </a:dk1>
      <a:lt1>
        <a:sysClr val="window" lastClr="FFFFFF"/>
      </a:lt1>
      <a:dk2>
        <a:srgbClr val="1F497D"/>
      </a:dk2>
      <a:lt2>
        <a:srgbClr val="EEECE1"/>
      </a:lt2>
      <a:accent1>
        <a:srgbClr val="38D4CD"/>
      </a:accent1>
      <a:accent2>
        <a:srgbClr val="16B7B8"/>
      </a:accent2>
      <a:accent3>
        <a:srgbClr val="179A9D"/>
      </a:accent3>
      <a:accent4>
        <a:srgbClr val="38D4CD"/>
      </a:accent4>
      <a:accent5>
        <a:srgbClr val="16B7B8"/>
      </a:accent5>
      <a:accent6>
        <a:srgbClr val="179A9D"/>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6B7B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0">
      <a:dk1>
        <a:sysClr val="windowText" lastClr="000000"/>
      </a:dk1>
      <a:lt1>
        <a:sysClr val="window" lastClr="FFFFFF"/>
      </a:lt1>
      <a:dk2>
        <a:srgbClr val="1F497D"/>
      </a:dk2>
      <a:lt2>
        <a:srgbClr val="EEECE1"/>
      </a:lt2>
      <a:accent1>
        <a:srgbClr val="38D4CD"/>
      </a:accent1>
      <a:accent2>
        <a:srgbClr val="16B7B8"/>
      </a:accent2>
      <a:accent3>
        <a:srgbClr val="179A9D"/>
      </a:accent3>
      <a:accent4>
        <a:srgbClr val="38D4CD"/>
      </a:accent4>
      <a:accent5>
        <a:srgbClr val="16B7B8"/>
      </a:accent5>
      <a:accent6>
        <a:srgbClr val="179A9D"/>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2702</TotalTime>
  <Words>389</Words>
  <Application>Microsoft Office PowerPoint</Application>
  <PresentationFormat>On-screen Show (16:9)</PresentationFormat>
  <Paragraphs>100</Paragraphs>
  <Slides>17</Slides>
  <Notes>2</Notes>
  <HiddenSlides>0</HiddenSlides>
  <MMClips>1</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17</vt:i4>
      </vt:variant>
    </vt:vector>
  </HeadingPairs>
  <TitlesOfParts>
    <vt:vector size="22" baseType="lpstr">
      <vt:lpstr>맑은 고딕</vt:lpstr>
      <vt:lpstr>Arial</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saad almubarak</cp:lastModifiedBy>
  <cp:revision>104</cp:revision>
  <dcterms:created xsi:type="dcterms:W3CDTF">2016-12-05T23:26:54Z</dcterms:created>
  <dcterms:modified xsi:type="dcterms:W3CDTF">2019-07-01T21:12:30Z</dcterms:modified>
</cp:coreProperties>
</file>